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60" r:id="rId3"/>
    <p:sldId id="261" r:id="rId4"/>
    <p:sldId id="263" r:id="rId5"/>
    <p:sldId id="267" r:id="rId6"/>
    <p:sldId id="270" r:id="rId7"/>
    <p:sldId id="271" r:id="rId8"/>
    <p:sldId id="272" r:id="rId9"/>
    <p:sldId id="269" r:id="rId10"/>
    <p:sldId id="276" r:id="rId11"/>
    <p:sldId id="277" r:id="rId12"/>
    <p:sldId id="278" r:id="rId13"/>
    <p:sldId id="285" r:id="rId14"/>
    <p:sldId id="286" r:id="rId15"/>
    <p:sldId id="287" r:id="rId16"/>
    <p:sldId id="289" r:id="rId17"/>
    <p:sldId id="290" r:id="rId18"/>
    <p:sldId id="291" r:id="rId19"/>
    <p:sldId id="274" r:id="rId20"/>
    <p:sldId id="292" r:id="rId21"/>
    <p:sldId id="293" r:id="rId22"/>
    <p:sldId id="297" r:id="rId23"/>
    <p:sldId id="294" r:id="rId24"/>
    <p:sldId id="295" r:id="rId25"/>
    <p:sldId id="298" r:id="rId26"/>
    <p:sldId id="299" r:id="rId27"/>
    <p:sldId id="300" r:id="rId28"/>
    <p:sldId id="301" r:id="rId29"/>
    <p:sldId id="302" r:id="rId30"/>
    <p:sldId id="303" r:id="rId31"/>
    <p:sldId id="304" r:id="rId32"/>
    <p:sldId id="305" r:id="rId33"/>
    <p:sldId id="306" r:id="rId34"/>
    <p:sldId id="3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9DB4-3AC6-4EF4-BAED-35C3C7BDC9C7}"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26541-4732-454A-9AC6-31A2EB4B56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99DB4-3AC6-4EF4-BAED-35C3C7BDC9C7}"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26541-4732-454A-9AC6-31A2EB4B56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n.wikipedia.org/wiki/File:Surfaces_bumpy_walkway_between_sidewalk_and_street_closeup_view.JPG"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sz="4000" b="1" dirty="0">
                <a:solidFill>
                  <a:srgbClr val="FF0000"/>
                </a:solidFill>
              </a:rPr>
              <a:t>Elements </a:t>
            </a:r>
            <a:r>
              <a:rPr lang="en-US" sz="4000" b="1" dirty="0" smtClean="0">
                <a:solidFill>
                  <a:srgbClr val="FF0000"/>
                </a:solidFill>
              </a:rPr>
              <a:t>of </a:t>
            </a:r>
            <a:r>
              <a:rPr lang="en-US" sz="4000" b="1" dirty="0">
                <a:solidFill>
                  <a:srgbClr val="FF0000"/>
                </a:solidFill>
              </a:rPr>
              <a:t>Design</a:t>
            </a:r>
          </a:p>
          <a:p>
            <a:pPr algn="just"/>
            <a:r>
              <a:rPr lang="en-US" dirty="0" smtClean="0"/>
              <a:t>point</a:t>
            </a:r>
            <a:endParaRPr lang="en-IN" dirty="0" smtClean="0"/>
          </a:p>
          <a:p>
            <a:pPr algn="just"/>
            <a:r>
              <a:rPr lang="en-US" dirty="0" smtClean="0"/>
              <a:t>Line</a:t>
            </a:r>
          </a:p>
          <a:p>
            <a:pPr algn="just"/>
            <a:r>
              <a:rPr lang="en-US" dirty="0" smtClean="0"/>
              <a:t>plane</a:t>
            </a:r>
            <a:endParaRPr lang="en-US" dirty="0" smtClean="0"/>
          </a:p>
          <a:p>
            <a:pPr algn="just"/>
            <a:r>
              <a:rPr lang="en-US" dirty="0" smtClean="0"/>
              <a:t>Shape</a:t>
            </a:r>
          </a:p>
          <a:p>
            <a:pPr algn="just"/>
            <a:r>
              <a:rPr lang="en-US" dirty="0" smtClean="0"/>
              <a:t>Form</a:t>
            </a:r>
          </a:p>
          <a:p>
            <a:pPr algn="just"/>
            <a:r>
              <a:rPr lang="en-US" dirty="0" smtClean="0"/>
              <a:t>Space</a:t>
            </a:r>
          </a:p>
          <a:p>
            <a:pPr algn="just"/>
            <a:r>
              <a:rPr lang="en-US" dirty="0" smtClean="0"/>
              <a:t>Texture</a:t>
            </a:r>
          </a:p>
          <a:p>
            <a:pPr algn="just"/>
            <a:r>
              <a:rPr lang="en-US" dirty="0" smtClean="0"/>
              <a:t> </a:t>
            </a:r>
            <a:r>
              <a:rPr lang="en-US" dirty="0" err="1"/>
              <a:t>colour</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4093428"/>
          </a:xfrm>
          <a:prstGeom prst="rect">
            <a:avLst/>
          </a:prstGeom>
        </p:spPr>
        <p:txBody>
          <a:bodyPr wrap="square">
            <a:spAutoFit/>
          </a:bodyPr>
          <a:lstStyle/>
          <a:p>
            <a:r>
              <a:rPr lang="en-US" sz="3200" b="1" dirty="0" smtClean="0"/>
              <a:t>Cuboids, Rectangular Prisms and Cubes</a:t>
            </a:r>
          </a:p>
          <a:p>
            <a:r>
              <a:rPr lang="en-US" sz="3200" dirty="0" smtClean="0"/>
              <a:t>A </a:t>
            </a:r>
            <a:r>
              <a:rPr lang="en-US" sz="3200" b="1" dirty="0" err="1" smtClean="0"/>
              <a:t>cuboid</a:t>
            </a:r>
            <a:r>
              <a:rPr lang="en-US" sz="3200" dirty="0" smtClean="0"/>
              <a:t> is a box-shaped object. </a:t>
            </a:r>
          </a:p>
          <a:p>
            <a:r>
              <a:rPr lang="en-US" sz="3200" dirty="0" smtClean="0"/>
              <a:t>It has six flat sides and all angles are right angles.</a:t>
            </a:r>
          </a:p>
          <a:p>
            <a:r>
              <a:rPr lang="en-US" sz="3200" dirty="0" smtClean="0"/>
              <a:t>And all of its faces are rectangles.</a:t>
            </a:r>
          </a:p>
          <a:p>
            <a:r>
              <a:rPr lang="en-US" sz="3200" dirty="0" smtClean="0"/>
              <a:t>It is also a prism because it has the same cross-section along a length. In fact it is a </a:t>
            </a:r>
            <a:r>
              <a:rPr lang="en-US" sz="3200" b="1" dirty="0" smtClean="0"/>
              <a:t>rectangular prism</a:t>
            </a:r>
            <a:r>
              <a:rPr lang="en-US" sz="3200" dirty="0" smtClean="0"/>
              <a:t>.</a:t>
            </a:r>
          </a:p>
          <a:p>
            <a:endParaRPr lang="en-US" sz="3600" b="1" dirty="0"/>
          </a:p>
        </p:txBody>
      </p:sp>
      <p:pic>
        <p:nvPicPr>
          <p:cNvPr id="34818" name="Picture 2" descr="http://www.mathsisfun.com/geometry/images/cuboid.gif"/>
          <p:cNvPicPr>
            <a:picLocks noChangeAspect="1" noChangeArrowheads="1"/>
          </p:cNvPicPr>
          <p:nvPr/>
        </p:nvPicPr>
        <p:blipFill>
          <a:blip r:embed="rId2"/>
          <a:srcRect/>
          <a:stretch>
            <a:fillRect/>
          </a:stretch>
        </p:blipFill>
        <p:spPr bwMode="auto">
          <a:xfrm>
            <a:off x="2209800" y="3127528"/>
            <a:ext cx="4648200" cy="336204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315200" cy="3323987"/>
          </a:xfrm>
          <a:prstGeom prst="rect">
            <a:avLst/>
          </a:prstGeom>
        </p:spPr>
        <p:txBody>
          <a:bodyPr wrap="square">
            <a:spAutoFit/>
          </a:bodyPr>
          <a:lstStyle/>
          <a:p>
            <a:r>
              <a:rPr lang="en-US" sz="3200" b="1" dirty="0" smtClean="0"/>
              <a:t>Volume of a </a:t>
            </a:r>
            <a:r>
              <a:rPr lang="en-US" sz="3200" b="1" dirty="0" err="1" smtClean="0"/>
              <a:t>Cuboid</a:t>
            </a:r>
            <a:endParaRPr lang="en-US" sz="3200" b="1" dirty="0" smtClean="0"/>
          </a:p>
          <a:p>
            <a:r>
              <a:rPr lang="en-US" sz="3200" i="1" dirty="0" smtClean="0"/>
              <a:t>A </a:t>
            </a:r>
            <a:r>
              <a:rPr lang="en-US" sz="3200" i="1" dirty="0" err="1" smtClean="0"/>
              <a:t>cuboid</a:t>
            </a:r>
            <a:r>
              <a:rPr lang="en-US" sz="3200" i="1" dirty="0" smtClean="0"/>
              <a:t> is a 3 dimensional shape.</a:t>
            </a:r>
            <a:br>
              <a:rPr lang="en-US" sz="3200" i="1" dirty="0" smtClean="0"/>
            </a:br>
            <a:r>
              <a:rPr lang="en-US" sz="3200" i="1" dirty="0" smtClean="0"/>
              <a:t>So to work out the volume we need to know 3 measurements </a:t>
            </a:r>
            <a:r>
              <a:rPr lang="en-US" sz="3200" dirty="0" smtClean="0"/>
              <a:t>Look at this shape.</a:t>
            </a:r>
          </a:p>
          <a:p>
            <a:r>
              <a:rPr lang="en-US" sz="3200" dirty="0" smtClean="0"/>
              <a:t>There are 3 different measurements: </a:t>
            </a:r>
          </a:p>
          <a:p>
            <a:r>
              <a:rPr lang="en-US" sz="3200" dirty="0" smtClean="0"/>
              <a:t>Length,   Width,   Height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229600" cy="2062103"/>
          </a:xfrm>
          <a:prstGeom prst="rect">
            <a:avLst/>
          </a:prstGeom>
        </p:spPr>
        <p:txBody>
          <a:bodyPr wrap="square">
            <a:spAutoFit/>
          </a:bodyPr>
          <a:lstStyle/>
          <a:p>
            <a:r>
              <a:rPr lang="en-US" sz="3200" dirty="0" smtClean="0"/>
              <a:t>The volume is found using the formula:</a:t>
            </a:r>
          </a:p>
          <a:p>
            <a:r>
              <a:rPr lang="en-US" sz="3200" dirty="0" smtClean="0"/>
              <a:t>Volume = Length × Width ×  Height</a:t>
            </a:r>
          </a:p>
          <a:p>
            <a:r>
              <a:rPr lang="en-US" sz="3200" dirty="0" smtClean="0"/>
              <a:t>Which is usually shortened to: </a:t>
            </a:r>
          </a:p>
          <a:p>
            <a:r>
              <a:rPr lang="en-US" sz="3200" dirty="0" smtClean="0"/>
              <a:t>V = l × w × h</a:t>
            </a:r>
            <a:endParaRPr lang="en-US" sz="3200" dirty="0"/>
          </a:p>
        </p:txBody>
      </p:sp>
      <p:pic>
        <p:nvPicPr>
          <p:cNvPr id="3" name="Picture 2" descr="http://www.mathsisfun.com/geometry/images/cuboid.gif"/>
          <p:cNvPicPr>
            <a:picLocks noChangeAspect="1" noChangeArrowheads="1"/>
          </p:cNvPicPr>
          <p:nvPr/>
        </p:nvPicPr>
        <p:blipFill>
          <a:blip r:embed="rId2"/>
          <a:srcRect/>
          <a:stretch>
            <a:fillRect/>
          </a:stretch>
        </p:blipFill>
        <p:spPr bwMode="auto">
          <a:xfrm>
            <a:off x="1624749" y="2247160"/>
            <a:ext cx="5995251" cy="433637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457200"/>
            <a:ext cx="7543800" cy="5078313"/>
          </a:xfrm>
          <a:prstGeom prst="rect">
            <a:avLst/>
          </a:prstGeom>
        </p:spPr>
        <p:txBody>
          <a:bodyPr wrap="square">
            <a:spAutoFit/>
          </a:bodyPr>
          <a:lstStyle/>
          <a:p>
            <a:r>
              <a:rPr lang="en-US" sz="3600" dirty="0" smtClean="0"/>
              <a:t>Organic shapes and forms.</a:t>
            </a:r>
          </a:p>
          <a:p>
            <a:r>
              <a:rPr lang="en-US" sz="3600" dirty="0" smtClean="0"/>
              <a:t>Organic shapes are figures that have a natural look and a flowing, curving appearance. Different from geometric shapes, they are often also referred to as curvilinear or free form shapes, as they can be made of angles, curves or both. Examples are found in leaves, plants, and animals. </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620000" cy="5632311"/>
          </a:xfrm>
          <a:prstGeom prst="rect">
            <a:avLst/>
          </a:prstGeom>
        </p:spPr>
        <p:txBody>
          <a:bodyPr wrap="square">
            <a:spAutoFit/>
          </a:bodyPr>
          <a:lstStyle/>
          <a:p>
            <a:r>
              <a:rPr lang="en-US" sz="3600" dirty="0" smtClean="0"/>
              <a:t>This type of design appears primarily in landscaping, engineering and art. Although problems do exist in creating them, technology is positively changing the way people make these figures.</a:t>
            </a:r>
          </a:p>
          <a:p>
            <a:r>
              <a:rPr lang="en-US" sz="3600" b="1" dirty="0" smtClean="0"/>
              <a:t>Difference from Geometric Shapes</a:t>
            </a:r>
          </a:p>
          <a:p>
            <a:r>
              <a:rPr lang="en-US" sz="3600" dirty="0" smtClean="0"/>
              <a:t>Organic shapes are not the same as geometric shapes. They generally don't have measurements that are uniform or perfect. </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6494085"/>
          </a:xfrm>
          <a:prstGeom prst="rect">
            <a:avLst/>
          </a:prstGeom>
        </p:spPr>
        <p:txBody>
          <a:bodyPr wrap="square">
            <a:spAutoFit/>
          </a:bodyPr>
          <a:lstStyle/>
          <a:p>
            <a:r>
              <a:rPr lang="en-US" sz="3200" dirty="0" smtClean="0"/>
              <a:t>From a practical standpoint, this makes it much more mathematically complex to calculate measurements such as area and volume.</a:t>
            </a:r>
          </a:p>
          <a:p>
            <a:r>
              <a:rPr lang="en-US" sz="3200" dirty="0" smtClean="0"/>
              <a:t>Another key difference between organic shapes and geometric shapes is that organic shapes typically are not made by people, except in a handful of fields. They are found in the natural environment and in living things. Geometric shapes, by contrast, can be either made by individuals or appear naturally. A wall of a house, for instance, usually is square or rectangular, and honeycombs have a hexagonal pattern.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772400" cy="5355312"/>
          </a:xfrm>
          <a:prstGeom prst="rect">
            <a:avLst/>
          </a:prstGeom>
        </p:spPr>
        <p:txBody>
          <a:bodyPr wrap="square">
            <a:spAutoFit/>
          </a:bodyPr>
          <a:lstStyle/>
          <a:p>
            <a:r>
              <a:rPr lang="en-US" sz="3600" b="1" dirty="0" smtClean="0"/>
              <a:t>Organic and geometric shapes Comparison: </a:t>
            </a:r>
          </a:p>
          <a:p>
            <a:r>
              <a:rPr lang="en-US" sz="3600" b="1" u="sng" dirty="0" smtClean="0"/>
              <a:t>ORGANIC and GEOMETRIC SHAPES</a:t>
            </a:r>
          </a:p>
          <a:p>
            <a:r>
              <a:rPr lang="en-US" sz="3600" dirty="0" smtClean="0"/>
              <a:t>A shape is </a:t>
            </a:r>
            <a:r>
              <a:rPr lang="en-US" sz="3600" b="1" dirty="0" smtClean="0"/>
              <a:t>an element of art</a:t>
            </a:r>
            <a:r>
              <a:rPr lang="en-US" sz="3600" dirty="0" smtClean="0"/>
              <a:t>. Specifically, it is an enclosed space, the boundaries of which are defined by other elements of art (i.e.: lines, colours, values, textures, etc.). Shapes are limited to </a:t>
            </a:r>
            <a:r>
              <a:rPr lang="en-US" sz="3600" b="1" dirty="0" smtClean="0"/>
              <a:t>two dimensions</a:t>
            </a:r>
            <a:r>
              <a:rPr lang="en-US" sz="3600" dirty="0" smtClean="0"/>
              <a:t>: length and width.</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4524315"/>
          </a:xfrm>
          <a:prstGeom prst="rect">
            <a:avLst/>
          </a:prstGeom>
        </p:spPr>
        <p:txBody>
          <a:bodyPr wrap="square">
            <a:spAutoFit/>
          </a:bodyPr>
          <a:lstStyle/>
          <a:p>
            <a:r>
              <a:rPr lang="en-US" b="1" dirty="0" smtClean="0"/>
              <a:t> </a:t>
            </a:r>
            <a:r>
              <a:rPr lang="en-US" sz="3600" b="1" dirty="0" smtClean="0"/>
              <a:t> 1. </a:t>
            </a:r>
            <a:r>
              <a:rPr lang="en-US" sz="3600" b="1" u="sng" dirty="0" smtClean="0"/>
              <a:t>Geometric shapes</a:t>
            </a:r>
            <a:r>
              <a:rPr lang="en-US" sz="3600" dirty="0" smtClean="0"/>
              <a:t>: </a:t>
            </a:r>
            <a:br>
              <a:rPr lang="en-US" sz="3600" dirty="0" smtClean="0"/>
            </a:br>
            <a:r>
              <a:rPr lang="en-US" sz="3600" dirty="0" smtClean="0"/>
              <a:t>Are circles, rectangles, squares, triangles and so on - have the clear edges one achieves when using tools to create them. </a:t>
            </a:r>
          </a:p>
          <a:p>
            <a:r>
              <a:rPr lang="en-US" sz="3600" dirty="0" smtClean="0"/>
              <a:t>Most geometric shapes are made by humans, though crystals are also considered to be geometric despite the fact that they are made in nature.</a:t>
            </a:r>
            <a:r>
              <a:rPr lang="en-US" sz="3600" b="1" dirty="0" smtClean="0"/>
              <a:t>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4524315"/>
          </a:xfrm>
          <a:prstGeom prst="rect">
            <a:avLst/>
          </a:prstGeom>
        </p:spPr>
        <p:txBody>
          <a:bodyPr wrap="square">
            <a:spAutoFit/>
          </a:bodyPr>
          <a:lstStyle/>
          <a:p>
            <a:r>
              <a:rPr lang="en-US" sz="3600" b="1" dirty="0" smtClean="0"/>
              <a:t>2. </a:t>
            </a:r>
            <a:r>
              <a:rPr lang="en-US" sz="3600" b="1" u="sng" dirty="0" smtClean="0"/>
              <a:t>Organic shapes</a:t>
            </a:r>
            <a:r>
              <a:rPr lang="en-US" sz="3600" dirty="0" smtClean="0"/>
              <a:t>:</a:t>
            </a:r>
            <a:br>
              <a:rPr lang="en-US" sz="3600" dirty="0" smtClean="0"/>
            </a:br>
            <a:r>
              <a:rPr lang="en-US" sz="3600" dirty="0" smtClean="0"/>
              <a:t>Are shapes with a natural look and a flowing and curving appearance. </a:t>
            </a:r>
          </a:p>
          <a:p>
            <a:r>
              <a:rPr lang="en-US" sz="3600" dirty="0" smtClean="0"/>
              <a:t>Organic shapes and forms are typically irregular or asymmetrical.  </a:t>
            </a:r>
          </a:p>
          <a:p>
            <a:r>
              <a:rPr lang="en-US" sz="3600" dirty="0" smtClean="0"/>
              <a:t>Organic shapes are associated with things from the natural world, like plants and animals.</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http://1.bp.blogspot.com/--IZJ3JjlmJs/TymcMzIBL2I/AAAAAAAAA0s/FsshvOHJ5FM/s1600/encyc_diagramgeometric.jpg"/>
          <p:cNvPicPr>
            <a:picLocks noChangeAspect="1" noChangeArrowheads="1"/>
          </p:cNvPicPr>
          <p:nvPr/>
        </p:nvPicPr>
        <p:blipFill>
          <a:blip r:embed="rId2"/>
          <a:srcRect/>
          <a:stretch>
            <a:fillRect/>
          </a:stretch>
        </p:blipFill>
        <p:spPr bwMode="auto">
          <a:xfrm>
            <a:off x="1538572" y="942660"/>
            <a:ext cx="6157628" cy="514152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2831544"/>
          </a:xfrm>
          <a:prstGeom prst="rect">
            <a:avLst/>
          </a:prstGeom>
        </p:spPr>
        <p:txBody>
          <a:bodyPr wrap="square">
            <a:spAutoFit/>
          </a:bodyPr>
          <a:lstStyle/>
          <a:p>
            <a:r>
              <a:rPr lang="en-US" sz="3200" b="1" dirty="0" smtClean="0"/>
              <a:t>Point, Line, Plane and Solid</a:t>
            </a:r>
          </a:p>
          <a:p>
            <a:r>
              <a:rPr lang="en-US" sz="3200" dirty="0" smtClean="0"/>
              <a:t>A Point has no dimensions, only position</a:t>
            </a:r>
            <a:br>
              <a:rPr lang="en-US" sz="3200" dirty="0" smtClean="0"/>
            </a:br>
            <a:r>
              <a:rPr lang="en-US" sz="3200" dirty="0" smtClean="0"/>
              <a:t>A Line is one-dimensional</a:t>
            </a:r>
            <a:br>
              <a:rPr lang="en-US" sz="3200" dirty="0" smtClean="0"/>
            </a:br>
            <a:r>
              <a:rPr lang="en-US" sz="3200" dirty="0" smtClean="0"/>
              <a:t>A Plane is two dimensional (2D)</a:t>
            </a:r>
            <a:br>
              <a:rPr lang="en-US" sz="3200" dirty="0" smtClean="0"/>
            </a:br>
            <a:r>
              <a:rPr lang="en-US" sz="3200" dirty="0" smtClean="0"/>
              <a:t>A Solid is three-dimensional (3D)</a:t>
            </a:r>
          </a:p>
          <a:p>
            <a:r>
              <a:rPr lang="en-US" dirty="0" smtClean="0"/>
              <a:t> </a:t>
            </a:r>
            <a:endParaRPr lang="en-US" dirty="0"/>
          </a:p>
        </p:txBody>
      </p:sp>
      <p:pic>
        <p:nvPicPr>
          <p:cNvPr id="16386" name="Picture 2" descr="dimensions"/>
          <p:cNvPicPr>
            <a:picLocks noChangeAspect="1" noChangeArrowheads="1"/>
          </p:cNvPicPr>
          <p:nvPr/>
        </p:nvPicPr>
        <p:blipFill>
          <a:blip r:embed="rId2"/>
          <a:srcRect/>
          <a:stretch>
            <a:fillRect/>
          </a:stretch>
        </p:blipFill>
        <p:spPr bwMode="auto">
          <a:xfrm>
            <a:off x="1219200" y="3276600"/>
            <a:ext cx="6553200" cy="321150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924800" cy="5016758"/>
          </a:xfrm>
          <a:prstGeom prst="rect">
            <a:avLst/>
          </a:prstGeom>
        </p:spPr>
        <p:txBody>
          <a:bodyPr wrap="square">
            <a:spAutoFit/>
          </a:bodyPr>
          <a:lstStyle/>
          <a:p>
            <a:r>
              <a:rPr lang="en-US" sz="3200" b="1" dirty="0" smtClean="0"/>
              <a:t>Artists</a:t>
            </a:r>
            <a:r>
              <a:rPr lang="en-US" sz="3200" dirty="0" smtClean="0"/>
              <a:t> use organic shapes and geometric shapes in different ways:</a:t>
            </a:r>
          </a:p>
          <a:p>
            <a:r>
              <a:rPr lang="en-US" sz="3200" dirty="0" smtClean="0"/>
              <a:t>When attempting to create a piece that looks natural, flowing, soft or calming, </a:t>
            </a:r>
            <a:r>
              <a:rPr lang="en-US" sz="3200" b="1" dirty="0" smtClean="0"/>
              <a:t>organic shapes</a:t>
            </a:r>
            <a:r>
              <a:rPr lang="en-US" sz="3200" dirty="0" smtClean="0"/>
              <a:t> are generally the shapes of choice.</a:t>
            </a:r>
          </a:p>
          <a:p>
            <a:r>
              <a:rPr lang="en-US" sz="3200" dirty="0" smtClean="0"/>
              <a:t>When attempting to create a sense of chaos, anger, or rigidity, </a:t>
            </a:r>
            <a:r>
              <a:rPr lang="en-US" sz="3200" b="1" dirty="0" smtClean="0"/>
              <a:t>geometric shapes</a:t>
            </a:r>
            <a:r>
              <a:rPr lang="en-US" sz="3200" dirty="0" smtClean="0"/>
              <a:t> are used. Geometric shapes may also be used to create abstract interpretations of things that would normally be depicted as organic shapes.</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6186309"/>
          </a:xfrm>
          <a:prstGeom prst="rect">
            <a:avLst/>
          </a:prstGeom>
        </p:spPr>
        <p:txBody>
          <a:bodyPr wrap="square">
            <a:spAutoFit/>
          </a:bodyPr>
          <a:lstStyle/>
          <a:p>
            <a:r>
              <a:rPr lang="en-US" sz="3600" dirty="0" smtClean="0"/>
              <a:t>Differences between Geometric and Organic shapes:</a:t>
            </a:r>
          </a:p>
          <a:p>
            <a:r>
              <a:rPr lang="en-US" sz="3600" dirty="0" smtClean="0"/>
              <a:t>Geometric </a:t>
            </a:r>
            <a:r>
              <a:rPr lang="en-US" sz="3600" dirty="0"/>
              <a:t>Shapes</a:t>
            </a:r>
          </a:p>
          <a:p>
            <a:r>
              <a:rPr lang="en-US" sz="3600" dirty="0"/>
              <a:t>Shapes that are </a:t>
            </a:r>
            <a:r>
              <a:rPr lang="en-US" sz="3600" dirty="0" smtClean="0"/>
              <a:t>precise </a:t>
            </a:r>
            <a:r>
              <a:rPr lang="en-US" sz="3600" dirty="0"/>
              <a:t>and require a </a:t>
            </a:r>
            <a:r>
              <a:rPr lang="en-US" sz="3600" dirty="0" smtClean="0"/>
              <a:t>guiding </a:t>
            </a:r>
            <a:r>
              <a:rPr lang="en-US" sz="3600" dirty="0"/>
              <a:t>tool to </a:t>
            </a:r>
          </a:p>
          <a:p>
            <a:r>
              <a:rPr lang="en-US" sz="3600" dirty="0"/>
              <a:t>draw such as a ruler. Examples of Geometric shapes </a:t>
            </a:r>
          </a:p>
          <a:p>
            <a:r>
              <a:rPr lang="en-US" sz="3600" dirty="0"/>
              <a:t>are squares, circles, triangles, hexagons.</a:t>
            </a:r>
          </a:p>
          <a:p>
            <a:r>
              <a:rPr lang="en-US" sz="3600" dirty="0"/>
              <a:t>Organic Shapes</a:t>
            </a:r>
          </a:p>
          <a:p>
            <a:r>
              <a:rPr lang="en-US" sz="3600" dirty="0" smtClean="0"/>
              <a:t>-Organic </a:t>
            </a:r>
            <a:r>
              <a:rPr lang="en-US" sz="3600" dirty="0"/>
              <a:t>Shapes are free form and </a:t>
            </a:r>
            <a:r>
              <a:rPr lang="en-US" sz="3600" dirty="0" smtClean="0"/>
              <a:t>have no straight line</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descr="data:image/jpeg;base64,/9j/4AAQSkZJRgABAQAAAQABAAD/2wCEAAkGBhQQEBAUEhQUEBQUFxUQFxUXFBUWFhQVFBQWFBcUFhQXHyceGBkjHBcWHy8gJScpLCwsFx4xNTEqNSYrLSkBCQoKDgwOGg8PGjUkHyQtLiwpKS0sKiwsLiwsMCwsLCksLCksLCksLC0sLCwsKSwsLCwpLCwpLCksLCwsLCkqKf/AABEIALYBFAMBIgACEQEDEQH/xAAcAAEAAQUBAQAAAAAAAAAAAAAABgEDBAUHAgj/xABLEAACAQIDBAYDCwkHAwUAAAABAgADEQQSIQUGMUEHEyJRYYEUMnEjQlJTYnKRkpOh0hYXNFRzgrGz0TVDg6Oyw9MkwfAVM2Si4//EABsBAQACAwEBAAAAAAAAAAAAAAAEBQECBgMH/8QANREAAgICAAQCCAUEAgMAAAAAAAECAwQRBRIhMRSRBhMyQVFSYXEVFlOh0YGxweEiQzM0Qv/aAAwDAQACEQMRAD8A61vHt0YSkHy52Zlpol8uZjc8bGwChmJsdFMhON3mxVbQ1Bh1+DRFj51nu31Qk971bT6/GMoN6eGBpDgb1ms1U3+SAie3PNZOY4nxGyFjqqeku/3KLOzZxm4VvWu5YOBTNmtd736wsxq3HPrSc9/3pt8DvLiqFgKgrqPe1rlrdwrL2vNg818Snqzr6nuMn/crYZNsHuMjo+723FxdLOFyMGam6EhijKeFxxBBVge5hNtObbpbS6jGAHRMQBSPcKqXNM/vKWT2imJ0kTtcPIWRUrPP7nT413rq1LzERElEgTF2piuqo1qgGY06b1LXtfIpa1/KZU128f6Hi/2Nb+W0wzaK20jm46aan6rT+2b8Er+emp+q0/tm/BObrwErKV5dvxPp0fR7Aa9j93/J0f8APRU/Vaf2zfgj89FT9Vp/bN+Cc4iPF2/E2/LuB8n7s63ut0nvjMZRw7UEpipn7QqMxGSmz8CovfLadDE4P0a/2rhP8b+Q87yJZ403OvcjheNYteLlOqpaWkIiJIKcREQBEpeIBWIiAIiIAiIgFJqttbx0cKqmoxLN6tNReo1uJC8gObGwHMzM2ljloUqlV/Vpq1RrcbKCbDxnJq2IerUerVN6j6t3IBcrSX5C3IHebk6sZFyshUR372T8HCeVPXZLuSCvv/iGPudOjRF+DZ6rW8cpQA/T5zwu/eKBuVoOPg5alM/Xztb6pmgiU3jrt72dMuFYyWuX92dD2BvhSxLCmQ1GtYnq2scwHEo40ceGjAakASQicYqJcDUgghgQSGVgbhlI4EH/AM4zpm6O2zisMrPbrEZqVSwsC627QHcylW8M1uUtcTK9ctPujnuIYHhmpR6xZvIiJOKs5ZtrAej4uvT1s5OJQk3utViXFzzWpnHsKTFk53x2E+Ip03pLmq0mJAuBnRhapTudLmysLkC6LqOMgldjTYLVVqDHQLUXJf5rHsv+6TOP4phTja7IR2n1Obz8WUbHOK6M9RFp5oMajFaSvXYcVpqXt85h2U/eYSprqnY9QWyvjCU3qK2ZuxMB6Ri6FPXKhGJcjSy0mBQXHNqmXyRvGdSEje52wHwyVHqgCrVbMQCDkRBlppcaG3aY2vrUbU6SSTuMDH8PSovv3f3OqxKfU1KL7+8REScShNdvH+h4v9jW/ltNjNdvH+h4v9jW/ltMPsbQ9pHzivARKLwErObZ9sh2QiImDZkm6Nf7Vwn+N/Ied5E4N0a/2rhP8b+Q87yJd4f/AIj5h6Sf+9L7L+wiIks54ShlZ4q1AoJJsBqSdAANSSYBF+kLeBsLhwtNilWtdFYWuiixeoL6XFwB4sO6Zm5m8PpmFV2t1qe5VQPhqB2gO5gQw+dbkZyzeTbZxmJerc5PUpDupA9k25FtWPzgOUv7obw+g4oOxtRqWpVe5Rrkq/ukkH5Lt3S9nwxrEVn/ANd39jpJ8HccFW6/5939vgdriUBlZRHNiIiAIiIBH9+h/wBBiLgke5k27hVQnyte/hOdTruNwa1qb03GZHUow71YEEfQZybGYF8NVajV9ZdVblVp3sKq/dmHvT4FSaniNUpJTXuOh4LfGLlW+76otxF4lKdOJL+jdTbGH3vWUwPnCima/kU+iQ+xJVUU1HY5VRfWdu4X0HeSdALk6Tp27GxPRMOqEhnJapUYAgNUc3Yi+thoovyUS24dW+Zz9xz3Gro8iq9+9m3iViXRzAtNTjtp0QzUagzXsCpXMrXykg30NgwJvyPM6TbS1UwysSSoN7DUA8Dcce46+2AQlaOzGIPUkEsvuV3KZnvxoq/V6WNxbkNJItkbZoVGFKkMtluFyZVsNLLy000HfMyvsai9i1NCQQwOUAgi/Ma21OnjL9PBopuFUHhcKAbd15qoxj2RqopdkXoiJsbCIiAJhbboNUw2IRRmZqVRFGmrMhAGviZmxBlPT2fP69H20f1Sp9ph/wDklfzfbR/VKn2mG/5Z3+00m18LiSXahUAGUWTs3LDNfVhYe94nlykPwdZ0S9Jc1fDy/wBnG/zfbQ/VKn2mG/5Y/N9tH9UqfaYf/lnXF2bjesW9dMlxmsLMVGS/vCLnKxPD1+Ok22yqFRKYFZ+tcXu1gL69wVQB5eZ4x4Koz+Zs36eX+zle4m5uMw+0cPVrYd6VNBVuxeiQM1J1GiOTxI5TsAlbRJFdarXKimzMuzLt9bZ3ERE9CIUMgnSdvBkpDCoe3WGap8mgDYj98jL7A8mmPxi0ab1Khyois7HuVRcmcJ2htF8TWq16mj1WzZeORRolMfNUAeJzHnLPhmL6+5b7Lqy44PheKyFzezHq/wDCLEoRcEHUHS3fflKxO2100fRXFNaOodGm8JrYc0KhvVw9lBPF6Jv1b+JFih8Vvzk0E4Lsja7YPEUsQlzkuHUcXpNbrEtzOgYfKQTumCxS1aaOjB0cB1YG4ZWFwR5WnDcQxfD3NLs+qPm3FcLwt7S9l9V/H9C/ERK8qxERAKGYO09j0sSmSqgdb5hxBVvhKwsVPiDzmfEGU2uqOfYnccCpkpYpc2hyVUDPbn2qZW51HFefOUG4b5wrYqmtwSAtIlza2YjM9tMy+9PEd8lu0t3krioGZ1FQhmAK2LAKuazKdcqgd3nrLOI3SovcHNluWygJluSrcMuoBXQG4F7cLWjPEpb3yk1cQyUuXnZ72JuxRwlzTUtUIytVc5qhF75c3vVv71QB4TbiAJWSEklpEKUnJ7bEREyYEREARMHbO1RhqRcjNqqheGZmIAF+XffkAZoPy6PxH+aPwyNdlU0vVktEe3JqperJaJbEif5ct8R/mj8Mfly3xH+aPwzx/EsX9RHj+IY3zolkSJ/ly3xH+aPwyn5dH4j/ADR+GPxLF/UQ/EMb50S2Jh7Kx/X0aVW2XrEWoBe9gwuNRx0ImZJ6eycItEQBERAEREAREQDSb2bvtjqIpCqaK51d7LmzhbkIdRYZsp/dEidXorCqWbFhVALEmjYAAXJJNTQToxEt4jDh1ZW4MCp9jCx+6Sacq2larlol0Zt+Omqpa39jnA6Naf66n2Y7ifjO4Ezy/RxTBUHGoCwuB1Y4ZS2b/wBzQWUm/DSTCtuXh2ABD8x651u1Rzfv1qPx754/IykXcszMp1yG1g1rXvbUc7cL8b2Fvb8Syvnf7Ej8Wzf1H+xG/wA0/wD8m/8Ag/8A6SUbo7utgKBomqayh2ZOxlyK2pQam4zZiO7NblN1SohVCjQABQO4AWE9zwuyrbklZLeiPkZl+QkrZb19hERI5EEREAREoxtAKxeQverpSw+CZqag4mspsUQgKh7nqHQHwAJ77SB43poxjn3NKFEfNZz7CWYD7hLLH4VlZC5oR6fF9D0jVKXZHb7ys4Th+mTHq126ioO40iPvVgbyW7udM1GqQmKT0Zjp1gJelfx98g8bEd5E3u4Pl0rmcdr6dTMqZx7o6TEtrWBAIIIOoPeDzBiVR5FyUJlZ5YwCHb74wNVoUuJQHEHjoWzUk/3fq8tJoJk7TxRq4iu54ZzTXW/YpdgHzYMfOY84Lit/rcmWuy6eRw/E7vW5Emuy6eQiIlWVolrEKWGUcXK0h7ajCmP9V/KXZmbAoGpjKAtcJnrMe4IuVfpZ1+rJmFV62+EfqS8Ov1l8Y/U6DQphQAAAAAAO4DQCXJ5E9T6KjvxETS75bfOAwOJxKr1hpIWC8ixIVb/JuQT4AwDc3i8hu6lJsdg6GJ9OrvVqKHZqboKdNyLtSFDKV7JOWzAnTUzP3cp4tqOJp4qt7stZqa1adNF9zC0yjKjBlFwdRrqTAJHeVnPuh7b1Svs6rWxdZqrDEVVNSow0ACWGuijXgLDWT9XBAIIIOoI4EHhaAeomP/6hTz9X1idZ8DMufhf1b34S7UrKoJYhQOJJAA8zAPcS16UmfJmXPa+XMM1u/LxtPbVABckADW/h3wD1Es4bGJUGam61BwurBh9IlK2Ppoyq1RFZvVUsoZrm2gJuddIBfiUVgeGsrAEReULCAVieOuHePpECqDzH0wD3I70gbXfC7OxNWmbOAqKfgmo608w8RmuPECSKYW2dlJiqFWjVBKVFKm3HvBB5EGxHiJ6VuMZpyXTa2ZXc+XTEkG9e5VfZ7nrFL0r2WsB2GvwDfAbwPleR+fVca+q6ClU9otYyTXQRAEz9jbDr4ypkw9Nqrc7eqvi78FHtM9LbYVR5pvSMtqPck+6nSVXwWHFHqzXVWJQ5S2RSB2AbjQG5tyv5ROl7obhUsHhhTqKlaoxNR2IuMxAGVL65QFA146nS9gnznIy8SVsnGra2+pWylHfYl0123cf1GHrVOaqcul+2eygsPlETYyMb6s7JRREdwz52Ko7WFMZlByA6lyp1+CZR3TcK5SXuRGtk4Qcl7iJUaeVVW97AC54mw4nxPGe5cGEqfE1/sKv4Y9FqfE1/sav4Z89ljXybbg/JnBPHvk9uD8mW4lz0Wp8VW+xq/hj0Wp8TX+xq/hmvhL/kfkzHhbvkfky0ZIdyMLepiKptYZKC9406x7+3PT+rNEcLU+KrfYVfwyabp4A0sMgYEO5aqwIsQXbMFI8Fyr+73y84Lizjc5zjrS9/1Ljg+NONznNa0vebkSsROtOqExdpimaNQVsvVFSrhvVKt2SG8De3nMqa3ePZJxeFr0A3V9ahp5xxXNpmHiIBzfaPRLicBUavsTEtQJ1bDVGuj/JDHRhys4/eEk3Rvvu+0addMRS6jFYVxSrIAQtySAwB1U3VwVubW8ZtKWEx9NAgq4fEWFhVqpUR+4F0pkq7eIKX7hPOwN1Dg0xDI4q4nEOa1Ws62V6h4Wpqeyigmyg+0wCBdDm7GHxmzKvpNMYgekV0Cv2lS4S7IvBWN/W9bQaiZHRc71dhYykcQcOKdTE0ErE39HphVIa5IsFzE8Rbwkn3F3NrbLw1WgK1Ktmdqyt1TplZ8twwznMvZ5ETW7H6LnpbNxuAq4hXTEs9QVEpMjI75DqC5DLdBpppcQCJ73Yaku7ynD0esWgKLLjii0Gd+tUGtSXWqcxZu0bXzXuZsel/Dh9lbOrMSapq4Vc1zqHpszXQ9kkkA6ibbF9HmOxGzGwNfGUcqolKmadAjMKbKU65mYk2CgWQL3ktwOp6WNnVqOxsJSrVVqVFxOGTMlPIq5aToMqkknhe5Op5AaQDK6TOj3D0sBWxdANTxeHtiRiOsc1ajKwzZ3J1J4g6WIFrDSW6O8VbH43ZlF1otfAJtA06rOtOpXcqMxVQcxQKzKpFhcniBJXtPd3FY6l6PiatHqCQKrUldatdFbNksxtRBIGaxbS4Fpj76dHYxvo1XDVTgsThRlo1UGgTlTZRbsjlbhdhY3gGNhNzMRT2nTxithsKhXqq9Gj1mXEDtZWIIC5wStjx7M0ePx77Mr407SwPp2Fr1nrDFpTSqUpNYLSrKw0VFFhqOdr3ks2BuzjBUSrtDFjFmnc06dOktKmrkFeta2rvYsBfQXvxtb3hdkbQoisgrYaujvVdOtSqGorVdmFM5SRVVc3A5dNL2tYDO3KFAYHDDCP1uHC2pt8m5sCDqCOBvrprN5NLujuymzsJSw9MlwmYliACzOxZmsNBqeHIWm6gGu3h2icPha9ZQGamjOASQCQNLka2nF9r7exOKJ69+sF9Evlpj2IBbzNz4zr2+39nYz9k/wDCcWYamdDwaiFilKS212Oq9H8au1TnJbaa0Y7J8lBfThf7rC8lHRxRA2jSsBfq6uthf1R3cvCRuoPV9o/7yddHO71Xr1xLDJSCOq5rhqhawuq8lFuJ48r8ZYcRdcKJp932LXirqrx5qXd9EdNErKCVnHHAHhkBvfWRXb+7GzVKmthaeZ7gdWmVjaw/uyutyoHPX2yWzy1MG1wDY3GnA8Lj6TNozlB7i9GdtEB2XsDZLVaaU8KrliT7oWcWyOwazsbqQv3gyc4bBpTUKirTUcFVQoHkNJ69FTMGyLmAsGyi4FrWB4y7MzsnZ7bb+72G2ykSsTz0YEpllYmQYW1ndKNU0heoFJUWzXa2gtzmoZcfdh7mBlupGUktoLG47teHHS4FpJIgEVpYfaHMqt3D2LBtM6HLmFrJYMLWJN+XGe+txxqqlgAFuWyoVOpIu3JvVBsDxPZFrmTxAI/gPTs6dcKeS9mAy8LKL3HO+Y+Q89+olYgCIiAIiIAiIgCIiAJqNv7qYbHhVxKGqqkMF6yqqhhezZUYDNqdZt4gFrDYcU1CjMQNO0zOfNmJJ8zLsRAEREAREQCzjMGlam9OoodHBVlPAg8QZGdo7r4CjlzYYMWvYAm5sLn1nAJ7hxPISWShWbxnKPsvRvGycPZbRAaNPZodmGFB6tlKEWfMQ4S9i1hZu/TTv0E9CiU6uegJiUnLuzEpyl1k9lQIiJqaiIiAIiIAiIgCIiAIiIAiIgCLxPFWoFBJIAAuSdAAOJMA9Zph4vbVCibVa1Kke56iKfoYzlu82/8AXxb1Ewr+j4ZNDWBIdxzObio7gupFrnWwgeIZLnLmYni7esT32/qSZCszIxeorZ0mF6P23pSsly/TW3/Xt5dz6Owm2qFY2pVqVUjklRGP0KZmBp8vLxHLx5jxEne6nSLWwdQUsUzVqOgzHtPTBtZg3F014HW3DhaK8yMnqS0b5vo7bRFyqlza93ZnZ4luhWDqGUhgRcEG4IOoIPMES5JpzAiIgCIiAIiIAiIgCUzSxjcalGm9SowRFGZmJ0A/85Tm21d/69SurUSaNJD2UIBNTleqOQtwUHS9yb2y7KLfYlY2Jbky5a1/B1GJpd295qeMTTsVFHbpk6jxB98vj9NjN1NWtHhOEq5OMlpoREQaCIiAIiIAiIgCIiAUJi8wttY3qcPWqc0RiPFrWUebWHnOZKpsLszHmS7XJ7zrxPGetdTs7GG9HWovOTZfFvrP/WeahYAlCwYdpe23rLqvE94E9Xiy+JrznWwZWWMFihVppUX1XVXHsYBh9xl+RTcSGdK+0WpYAqhsa9RcOT8lgzsL8rhCPMyZyE9LWAapgM6/3NRKx+bZqZPlnv5Gedu+R6+BMweXxNfP25l/c5VtmqKSpQXgLOx7ybn+Ov0TTTcbcXOKdZdQwCnwYcv+3lNROej2Pq2Prk+vv+5SbitQDYSnU98py355cxFvKYGBwLVWyr3E3PDwv5zcbYomlQSmvqi1z8I8bAe258hDfXRpdNc8Yrvs6V0S7UNXAmmxuaDmkO/IQHQeWYqPBRJwJBOiDZpp4FqhFuuqs48UQCmD9KsfOTydDVvkWz5bxDk8VZyduZiIiehCEREAREQBMDa216eGpmpVbKo07yxN7Ko4sxtwEzzOa9JGz6i16dViXpMOrQcqT27QAGgzgXvxNiOAWZS2yViUK+6Nbetml3g3iqY1wX7FNTdKV7hflMRo1Tx4DgOZOri0rJSSXY+iY+PXjwUK1pFzDYp6Tq9NijrqCOI/qO8HQzp+629yYsZGtTrAXK8mA4snh3jiPEanlcv7Pw1SpWppRuKrMMhBIyka57jgFFzfy5zWcU0V3FMGq+tzl0aXf/DO4Ayss4dCqqCcxAALWAzEDU2Ggv3S9IxwQiIgCJQmLwCsSmaLwCsSl4gEW39xdqVGkP7yoHPzaPb/ANfVDzkQm13sxXWYxhyootIfOf3V/uNIeU1UsseOofc8pdxERJBqTrcvFZsIi3uabPS8la6f/QpN/IXuJibVMRT+EErDhxF6bePAU/pk0lRZHlk0ey7CWq9EOrKwDKwKkEXBBFiCOYl2Umhk4pvbuFXwZqNQVq+Ge5sBnalrwZRqbcnHdr4w7DUQ51dUHebn7hPpsyE7XxeArEmphEqtcXZkpKSpqlCQ4NybqTa44WvrINuGpPcXo6fC9IrKYclsd/Vd/wDZzrBYvD0EsKgPMmxuT9E3uxd1a20mRmRqGFB7TsMtSqvwaQ4gGw7f0XkpwFfZ9EsaOEAKW7Qo0yxzOVBDM2axN9T/AEEmtppVgRjLmk9njlcclYmqo6372+pbwuHWmiogCqoCKoFgqqLAAdwAl0mBNbvMP+jxP7N/4SyS29HOTlpOTNiGlbzm7YNLnsL9USnoafAX6olh4CXxOP8AzZUv+t+aOk3jNObehp8BfqiPQ0+Av1RHgJfMPzZV+m/NHSc0rIJu9RVcZRygLcVRoLe9HdJ0JDtr9XLlZ0fD81ZtKuitd+hWYW1tmJiaL0qnquLaaEHiGU8mBsQe8TNieRYJtPaOH7Q2e+HqvSqDtIbXtYMPeuvySNfDUcQZjzqW9e7tLGFb1Vo1KfvuyTkY+qykg2vYg3GvtIMeTo+QmwxtMnQ2CKTrmA/vOeRvqnunurFrqdji8cp9Ulc/+Xv6fuQ4mdJ3C3b6in19QWq1QLAjWnSOoXvDNozexR72a/Zu41BKlN3xNOsgIbJlQBzchQTnNxmB0trlt3yeKJrOe+iK3ivFI5EVXV7Pv/g9WlYieRz4lDKyhgEW322hVp9QtJiofrC2VsrHLktZraeseY9sh9SrmPbSox49oGpr7bt9Mlm/Pr4b2Vv9qRueU31KbMsas0YvY+Kb7Fv6TKw+0KtMe5GpT4nVrC/eVJI7vexKHgZomQ1ZJPo/3Oj7LrmrQou1sz00c24XZQxtflcxLewP0TDfsaX8tYkg6RHM6u01qs9QunujNU9deDElRx5LlHlPPpSfDT66/wBZ1soJF6u38TTp5nww0urEBgBamGznjZSxKjjw466S1k6WtGvIQz0tPhp9df6x6Unw0+uv9ZOn2tig1vRhbT4ZJ7ANyQMq9o2tcnQ3tzu4LH4h61MNR6tLtmNr6dWSCCbZRmtpqe1bkZnxT+A5CI7t7QVMZhyGU5i1EgMpNnW40B+EiTponjIJ7keyfO9myWhERPMyCJaXCqGZgoDNYE21IW9gT4XP0mXYgHnqxPURAE1m836Hif2b/wAJs5g7awjVsPWpqQGdGQE3sCRpe2tvZMrozSxOUGl8CFNxMpM07sYzvwv01v6Ty27WLHFsKOfGt+GXSzKvifMn6OZ2/ZXmjEiZn5M4zvwv01vwzym7mLbg2EYXIuGqnUEqRoOIII9oMeMq+Jj8uZ/yrzR62F+mUPZV/wBAk3Eiuxd3sRTxCVKpo5VDiydYSSwA98ALSVASsyZxss5onc8FxbMXFVVq09srERI5cGoxW7dKrVqPUGfPksLaLktr3E3Uce6WH3Nw+UAB1sFAs7adWLLodDYAcR/E330QCP0dzKIQK+ZyARmuQdQyk+2x46k2Bve834ErEAREQBKGVlDAIjvz6+G9lb/akcky3o2LUxHVNTyk08/ZYlcwfLwaxsezzHPiJG6uwsQvGi58VNNufcGue/hPKaeynzKZys2ltGDKHgZlJsquxsKFXzUL97kD75lUN2MS+hQUgebsunjlQm/suPbNVFkWOPa37JL9gfomG/Y0v5axL2CwnVUqdMHMERUueeVQt/uie50KaMqUtKxBkpli0RAKxEQBERAEREAREQBERALGNwoq06iEkB1ZCRa4DArcX0vrNNU3RpXqasA4YEWQjtrl0DKQLcrctOGkRALFXc1bVCtaoGYjVhTIFixK2CjsnMSRwvY20tM7Y+7iYdswYsxXIeAUDOXsq+9FzwufG51iIBubREQBERAEREAREQBERAEREAoZGdpekmoKS1crP17ixCjItsnaCZlN2Uc9CxvewiIAGBxzKgNWmDmRjZreq5Yi4pg5SoFxzJIuBx2WxKFZVb0ioKrXFrZQAMq9yLrmzd+loiAbW0RE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EBAUEhQUEBQUFxUQFxUXFBUWFhQVFBQWFBcUFhQXHyceGBkjHBcWHy8gJScpLCwsFx4xNTEqNSYrLSkBCQoKDgwOGg8PGjUkHyQtLiwpKS0sKiwsLiwsMCwsLCksLCksLCksLC0sLCwsKSwsLCwpLCwpLCksLCwsLCkqKf/AABEIALYBFAMBIgACEQEDEQH/xAAcAAEAAQUBAQAAAAAAAAAAAAAABgEDBAUHAgj/xABLEAACAQIDBAYDCwkHAwUAAAABAgADEQQSIQUGMUEHEyJRYYEUMnEjQlJTYnKRkpOh0hYXNFRzgrGz0TVDg6Oyw9MkwfAVM2Si4//EABsBAQACAwEBAAAAAAAAAAAAAAAEBQECBgMH/8QANREAAgICAAQCCAUEAgMAAAAAAAECAwQRBRIhMRSRBhMyQVFSYXEVFlOh0YGxweEiQzM0Qv/aAAwDAQACEQMRAD8A61vHt0YSkHy52Zlpol8uZjc8bGwChmJsdFMhON3mxVbQ1Bh1+DRFj51nu31Qk971bT6/GMoN6eGBpDgb1ms1U3+SAie3PNZOY4nxGyFjqqeku/3KLOzZxm4VvWu5YOBTNmtd736wsxq3HPrSc9/3pt8DvLiqFgKgrqPe1rlrdwrL2vNg818Snqzr6nuMn/crYZNsHuMjo+723FxdLOFyMGam6EhijKeFxxBBVge5hNtObbpbS6jGAHRMQBSPcKqXNM/vKWT2imJ0kTtcPIWRUrPP7nT413rq1LzERElEgTF2piuqo1qgGY06b1LXtfIpa1/KZU128f6Hi/2Nb+W0wzaK20jm46aan6rT+2b8Er+emp+q0/tm/BObrwErKV5dvxPp0fR7Aa9j93/J0f8APRU/Vaf2zfgj89FT9Vp/bN+Cc4iPF2/E2/LuB8n7s63ut0nvjMZRw7UEpipn7QqMxGSmz8CovfLadDE4P0a/2rhP8b+Q87yJZ403OvcjheNYteLlOqpaWkIiJIKcREQBEpeIBWIiAIiIAiIgFJqttbx0cKqmoxLN6tNReo1uJC8gObGwHMzM2ljloUqlV/Vpq1RrcbKCbDxnJq2IerUerVN6j6t3IBcrSX5C3IHebk6sZFyshUR372T8HCeVPXZLuSCvv/iGPudOjRF+DZ6rW8cpQA/T5zwu/eKBuVoOPg5alM/Xztb6pmgiU3jrt72dMuFYyWuX92dD2BvhSxLCmQ1GtYnq2scwHEo40ceGjAakASQicYqJcDUgghgQSGVgbhlI4EH/AM4zpm6O2zisMrPbrEZqVSwsC627QHcylW8M1uUtcTK9ctPujnuIYHhmpR6xZvIiJOKs5ZtrAej4uvT1s5OJQk3utViXFzzWpnHsKTFk53x2E+Ip03pLmq0mJAuBnRhapTudLmysLkC6LqOMgldjTYLVVqDHQLUXJf5rHsv+6TOP4phTja7IR2n1Obz8WUbHOK6M9RFp5oMajFaSvXYcVpqXt85h2U/eYSprqnY9QWyvjCU3qK2ZuxMB6Ri6FPXKhGJcjSy0mBQXHNqmXyRvGdSEje52wHwyVHqgCrVbMQCDkRBlppcaG3aY2vrUbU6SSTuMDH8PSovv3f3OqxKfU1KL7+8REScShNdvH+h4v9jW/ltNjNdvH+h4v9jW/ltMPsbQ9pHzivARKLwErObZ9sh2QiImDZkm6Nf7Vwn+N/Ied5E4N0a/2rhP8b+Q87yJd4f/AIj5h6Sf+9L7L+wiIks54ShlZ4q1AoJJsBqSdAANSSYBF+kLeBsLhwtNilWtdFYWuiixeoL6XFwB4sO6Zm5m8PpmFV2t1qe5VQPhqB2gO5gQw+dbkZyzeTbZxmJerc5PUpDupA9k25FtWPzgOUv7obw+g4oOxtRqWpVe5Rrkq/ukkH5Lt3S9nwxrEVn/ANd39jpJ8HccFW6/5939vgdriUBlZRHNiIiAIiIBH9+h/wBBiLgke5k27hVQnyte/hOdTruNwa1qb03GZHUow71YEEfQZybGYF8NVajV9ZdVblVp3sKq/dmHvT4FSaniNUpJTXuOh4LfGLlW+76otxF4lKdOJL+jdTbGH3vWUwPnCima/kU+iQ+xJVUU1HY5VRfWdu4X0HeSdALk6Tp27GxPRMOqEhnJapUYAgNUc3Yi+thoovyUS24dW+Zz9xz3Gro8iq9+9m3iViXRzAtNTjtp0QzUagzXsCpXMrXykg30NgwJvyPM6TbS1UwysSSoN7DUA8Dcce46+2AQlaOzGIPUkEsvuV3KZnvxoq/V6WNxbkNJItkbZoVGFKkMtluFyZVsNLLy000HfMyvsai9i1NCQQwOUAgi/Ma21OnjL9PBopuFUHhcKAbd15qoxj2RqopdkXoiJsbCIiAJhbboNUw2IRRmZqVRFGmrMhAGviZmxBlPT2fP69H20f1Sp9ph/wDklfzfbR/VKn2mG/5Z3+00m18LiSXahUAGUWTs3LDNfVhYe94nlykPwdZ0S9Jc1fDy/wBnG/zfbQ/VKn2mG/5Y/N9tH9UqfaYf/lnXF2bjesW9dMlxmsLMVGS/vCLnKxPD1+Ok22yqFRKYFZ+tcXu1gL69wVQB5eZ4x4Koz+Zs36eX+zle4m5uMw+0cPVrYd6VNBVuxeiQM1J1GiOTxI5TsAlbRJFdarXKimzMuzLt9bZ3ERE9CIUMgnSdvBkpDCoe3WGap8mgDYj98jL7A8mmPxi0ab1Khyois7HuVRcmcJ2htF8TWq16mj1WzZeORRolMfNUAeJzHnLPhmL6+5b7Lqy44PheKyFzezHq/wDCLEoRcEHUHS3fflKxO2100fRXFNaOodGm8JrYc0KhvVw9lBPF6Jv1b+JFih8Vvzk0E4Lsja7YPEUsQlzkuHUcXpNbrEtzOgYfKQTumCxS1aaOjB0cB1YG4ZWFwR5WnDcQxfD3NLs+qPm3FcLwt7S9l9V/H9C/ERK8qxERAKGYO09j0sSmSqgdb5hxBVvhKwsVPiDzmfEGU2uqOfYnccCpkpYpc2hyVUDPbn2qZW51HFefOUG4b5wrYqmtwSAtIlza2YjM9tMy+9PEd8lu0t3krioGZ1FQhmAK2LAKuazKdcqgd3nrLOI3SovcHNluWygJluSrcMuoBXQG4F7cLWjPEpb3yk1cQyUuXnZ72JuxRwlzTUtUIytVc5qhF75c3vVv71QB4TbiAJWSEklpEKUnJ7bEREyYEREARMHbO1RhqRcjNqqheGZmIAF+XffkAZoPy6PxH+aPwyNdlU0vVktEe3JqperJaJbEif5ct8R/mj8Mfly3xH+aPwzx/EsX9RHj+IY3zolkSJ/ly3xH+aPwyn5dH4j/ADR+GPxLF/UQ/EMb50S2Jh7Kx/X0aVW2XrEWoBe9gwuNRx0ImZJ6eycItEQBERAEREAREQDSb2bvtjqIpCqaK51d7LmzhbkIdRYZsp/dEidXorCqWbFhVALEmjYAAXJJNTQToxEt4jDh1ZW4MCp9jCx+6Sacq2larlol0Zt+Omqpa39jnA6Naf66n2Y7ifjO4Ezy/RxTBUHGoCwuB1Y4ZS2b/wBzQWUm/DSTCtuXh2ABD8x651u1Rzfv1qPx754/IykXcszMp1yG1g1rXvbUc7cL8b2Fvb8Syvnf7Ej8Wzf1H+xG/wA0/wD8m/8Ag/8A6SUbo7utgKBomqayh2ZOxlyK2pQam4zZiO7NblN1SohVCjQABQO4AWE9zwuyrbklZLeiPkZl+QkrZb19hERI5EEREAREoxtAKxeQverpSw+CZqag4mspsUQgKh7nqHQHwAJ77SB43poxjn3NKFEfNZz7CWYD7hLLH4VlZC5oR6fF9D0jVKXZHb7ys4Th+mTHq126ioO40iPvVgbyW7udM1GqQmKT0Zjp1gJelfx98g8bEd5E3u4Pl0rmcdr6dTMqZx7o6TEtrWBAIIIOoPeDzBiVR5FyUJlZ5YwCHb74wNVoUuJQHEHjoWzUk/3fq8tJoJk7TxRq4iu54ZzTXW/YpdgHzYMfOY84Lit/rcmWuy6eRw/E7vW5Emuy6eQiIlWVolrEKWGUcXK0h7ajCmP9V/KXZmbAoGpjKAtcJnrMe4IuVfpZ1+rJmFV62+EfqS8Ov1l8Y/U6DQphQAAAAAAO4DQCXJ5E9T6KjvxETS75bfOAwOJxKr1hpIWC8ixIVb/JuQT4AwDc3i8hu6lJsdg6GJ9OrvVqKHZqboKdNyLtSFDKV7JOWzAnTUzP3cp4tqOJp4qt7stZqa1adNF9zC0yjKjBlFwdRrqTAJHeVnPuh7b1Svs6rWxdZqrDEVVNSow0ACWGuijXgLDWT9XBAIIIOoI4EHhaAeomP/6hTz9X1idZ8DMufhf1b34S7UrKoJYhQOJJAA8zAPcS16UmfJmXPa+XMM1u/LxtPbVABckADW/h3wD1Es4bGJUGam61BwurBh9IlK2Ppoyq1RFZvVUsoZrm2gJuddIBfiUVgeGsrAEReULCAVieOuHePpECqDzH0wD3I70gbXfC7OxNWmbOAqKfgmo608w8RmuPECSKYW2dlJiqFWjVBKVFKm3HvBB5EGxHiJ6VuMZpyXTa2ZXc+XTEkG9e5VfZ7nrFL0r2WsB2GvwDfAbwPleR+fVca+q6ClU9otYyTXQRAEz9jbDr4ypkw9Nqrc7eqvi78FHtM9LbYVR5pvSMtqPck+6nSVXwWHFHqzXVWJQ5S2RSB2AbjQG5tyv5ROl7obhUsHhhTqKlaoxNR2IuMxAGVL65QFA146nS9gnznIy8SVsnGra2+pWylHfYl0123cf1GHrVOaqcul+2eygsPlETYyMb6s7JRREdwz52Ko7WFMZlByA6lyp1+CZR3TcK5SXuRGtk4Qcl7iJUaeVVW97AC54mw4nxPGe5cGEqfE1/sKv4Y9FqfE1/sav4Z89ljXybbg/JnBPHvk9uD8mW4lz0Wp8VW+xq/hj0Wp8TX+xq/hmvhL/kfkzHhbvkfky0ZIdyMLepiKptYZKC9406x7+3PT+rNEcLU+KrfYVfwyabp4A0sMgYEO5aqwIsQXbMFI8Fyr+73y84Lizjc5zjrS9/1Ljg+NONznNa0vebkSsROtOqExdpimaNQVsvVFSrhvVKt2SG8De3nMqa3ePZJxeFr0A3V9ahp5xxXNpmHiIBzfaPRLicBUavsTEtQJ1bDVGuj/JDHRhys4/eEk3Rvvu+0addMRS6jFYVxSrIAQtySAwB1U3VwVubW8ZtKWEx9NAgq4fEWFhVqpUR+4F0pkq7eIKX7hPOwN1Dg0xDI4q4nEOa1Ws62V6h4Wpqeyigmyg+0wCBdDm7GHxmzKvpNMYgekV0Cv2lS4S7IvBWN/W9bQaiZHRc71dhYykcQcOKdTE0ErE39HphVIa5IsFzE8Rbwkn3F3NrbLw1WgK1Ktmdqyt1TplZ8twwznMvZ5ETW7H6LnpbNxuAq4hXTEs9QVEpMjI75DqC5DLdBpppcQCJ73Yaku7ynD0esWgKLLjii0Gd+tUGtSXWqcxZu0bXzXuZsel/Dh9lbOrMSapq4Vc1zqHpszXQ9kkkA6ibbF9HmOxGzGwNfGUcqolKmadAjMKbKU65mYk2CgWQL3ktwOp6WNnVqOxsJSrVVqVFxOGTMlPIq5aToMqkknhe5Op5AaQDK6TOj3D0sBWxdANTxeHtiRiOsc1ajKwzZ3J1J4g6WIFrDSW6O8VbH43ZlF1otfAJtA06rOtOpXcqMxVQcxQKzKpFhcniBJXtPd3FY6l6PiatHqCQKrUldatdFbNksxtRBIGaxbS4Fpj76dHYxvo1XDVTgsThRlo1UGgTlTZRbsjlbhdhY3gGNhNzMRT2nTxithsKhXqq9Gj1mXEDtZWIIC5wStjx7M0ePx77Mr407SwPp2Fr1nrDFpTSqUpNYLSrKw0VFFhqOdr3ks2BuzjBUSrtDFjFmnc06dOktKmrkFeta2rvYsBfQXvxtb3hdkbQoisgrYaujvVdOtSqGorVdmFM5SRVVc3A5dNL2tYDO3KFAYHDDCP1uHC2pt8m5sCDqCOBvrprN5NLujuymzsJSw9MlwmYliACzOxZmsNBqeHIWm6gGu3h2icPha9ZQGamjOASQCQNLka2nF9r7exOKJ69+sF9Evlpj2IBbzNz4zr2+39nYz9k/wDCcWYamdDwaiFilKS212Oq9H8au1TnJbaa0Y7J8lBfThf7rC8lHRxRA2jSsBfq6uthf1R3cvCRuoPV9o/7yddHO71Xr1xLDJSCOq5rhqhawuq8lFuJ48r8ZYcRdcKJp932LXirqrx5qXd9EdNErKCVnHHAHhkBvfWRXb+7GzVKmthaeZ7gdWmVjaw/uyutyoHPX2yWzy1MG1wDY3GnA8Lj6TNozlB7i9GdtEB2XsDZLVaaU8KrliT7oWcWyOwazsbqQv3gyc4bBpTUKirTUcFVQoHkNJ69FTMGyLmAsGyi4FrWB4y7MzsnZ7bb+72G2ykSsTz0YEpllYmQYW1ndKNU0heoFJUWzXa2gtzmoZcfdh7mBlupGUktoLG47teHHS4FpJIgEVpYfaHMqt3D2LBtM6HLmFrJYMLWJN+XGe+txxqqlgAFuWyoVOpIu3JvVBsDxPZFrmTxAI/gPTs6dcKeS9mAy8LKL3HO+Y+Q89+olYgCIiAIiIAiIgCIiAJqNv7qYbHhVxKGqqkMF6yqqhhezZUYDNqdZt4gFrDYcU1CjMQNO0zOfNmJJ8zLsRAEREAREQCzjMGlam9OoodHBVlPAg8QZGdo7r4CjlzYYMWvYAm5sLn1nAJ7hxPISWShWbxnKPsvRvGycPZbRAaNPZodmGFB6tlKEWfMQ4S9i1hZu/TTv0E9CiU6uegJiUnLuzEpyl1k9lQIiJqaiIiAIiIAiIgCIiAIiIAiIgCLxPFWoFBJIAAuSdAAOJMA9Zph4vbVCibVa1Kke56iKfoYzlu82/8AXxb1Ewr+j4ZNDWBIdxzObio7gupFrnWwgeIZLnLmYni7esT32/qSZCszIxeorZ0mF6P23pSsly/TW3/Xt5dz6Owm2qFY2pVqVUjklRGP0KZmBp8vLxHLx5jxEne6nSLWwdQUsUzVqOgzHtPTBtZg3F014HW3DhaK8yMnqS0b5vo7bRFyqlza93ZnZ4luhWDqGUhgRcEG4IOoIPMES5JpzAiIgCIiAIiIAiIgCUzSxjcalGm9SowRFGZmJ0A/85Tm21d/69SurUSaNJD2UIBNTleqOQtwUHS9yb2y7KLfYlY2Jbky5a1/B1GJpd295qeMTTsVFHbpk6jxB98vj9NjN1NWtHhOEq5OMlpoREQaCIiAIiIAiIgCIiAUJi8wttY3qcPWqc0RiPFrWUebWHnOZKpsLszHmS7XJ7zrxPGetdTs7GG9HWovOTZfFvrP/WeahYAlCwYdpe23rLqvE94E9Xiy+JrznWwZWWMFihVppUX1XVXHsYBh9xl+RTcSGdK+0WpYAqhsa9RcOT8lgzsL8rhCPMyZyE9LWAapgM6/3NRKx+bZqZPlnv5Gedu+R6+BMweXxNfP25l/c5VtmqKSpQXgLOx7ybn+Ov0TTTcbcXOKdZdQwCnwYcv+3lNROej2Pq2Prk+vv+5SbitQDYSnU98py355cxFvKYGBwLVWyr3E3PDwv5zcbYomlQSmvqi1z8I8bAe258hDfXRpdNc8Yrvs6V0S7UNXAmmxuaDmkO/IQHQeWYqPBRJwJBOiDZpp4FqhFuuqs48UQCmD9KsfOTydDVvkWz5bxDk8VZyduZiIiehCEREAREQBMDa216eGpmpVbKo07yxN7Ko4sxtwEzzOa9JGz6i16dViXpMOrQcqT27QAGgzgXvxNiOAWZS2yViUK+6Nbetml3g3iqY1wX7FNTdKV7hflMRo1Tx4DgOZOri0rJSSXY+iY+PXjwUK1pFzDYp6Tq9NijrqCOI/qO8HQzp+629yYsZGtTrAXK8mA4snh3jiPEanlcv7Pw1SpWppRuKrMMhBIyka57jgFFzfy5zWcU0V3FMGq+tzl0aXf/DO4Ayss4dCqqCcxAALWAzEDU2Ggv3S9IxwQiIgCJQmLwCsSmaLwCsSl4gEW39xdqVGkP7yoHPzaPb/ANfVDzkQm13sxXWYxhyootIfOf3V/uNIeU1UsseOofc8pdxERJBqTrcvFZsIi3uabPS8la6f/QpN/IXuJibVMRT+EErDhxF6bePAU/pk0lRZHlk0ey7CWq9EOrKwDKwKkEXBBFiCOYl2Umhk4pvbuFXwZqNQVq+Ge5sBnalrwZRqbcnHdr4w7DUQ51dUHebn7hPpsyE7XxeArEmphEqtcXZkpKSpqlCQ4NybqTa44WvrINuGpPcXo6fC9IrKYclsd/Vd/wDZzrBYvD0EsKgPMmxuT9E3uxd1a20mRmRqGFB7TsMtSqvwaQ4gGw7f0XkpwFfZ9EsaOEAKW7Qo0yxzOVBDM2axN9T/AEEmtppVgRjLmk9njlcclYmqo6372+pbwuHWmiogCqoCKoFgqqLAAdwAl0mBNbvMP+jxP7N/4SyS29HOTlpOTNiGlbzm7YNLnsL9USnoafAX6olh4CXxOP8AzZUv+t+aOk3jNObehp8BfqiPQ0+Av1RHgJfMPzZV+m/NHSc0rIJu9RVcZRygLcVRoLe9HdJ0JDtr9XLlZ0fD81ZtKuitd+hWYW1tmJiaL0qnquLaaEHiGU8mBsQe8TNieRYJtPaOH7Q2e+HqvSqDtIbXtYMPeuvySNfDUcQZjzqW9e7tLGFb1Vo1KfvuyTkY+qykg2vYg3GvtIMeTo+QmwxtMnQ2CKTrmA/vOeRvqnunurFrqdji8cp9Ulc/+Xv6fuQ4mdJ3C3b6in19QWq1QLAjWnSOoXvDNozexR72a/Zu41BKlN3xNOsgIbJlQBzchQTnNxmB0trlt3yeKJrOe+iK3ivFI5EVXV7Pv/g9WlYieRz4lDKyhgEW322hVp9QtJiofrC2VsrHLktZraeseY9sh9SrmPbSox49oGpr7bt9Mlm/Pr4b2Vv9qRueU31KbMsas0YvY+Kb7Fv6TKw+0KtMe5GpT4nVrC/eVJI7vexKHgZomQ1ZJPo/3Oj7LrmrQou1sz00c24XZQxtflcxLewP0TDfsaX8tYkg6RHM6u01qs9QunujNU9deDElRx5LlHlPPpSfDT66/wBZ1soJF6u38TTp5nww0urEBgBamGznjZSxKjjw466S1k6WtGvIQz0tPhp9df6x6Unw0+uv9ZOn2tig1vRhbT4ZJ7ANyQMq9o2tcnQ3tzu4LH4h61MNR6tLtmNr6dWSCCbZRmtpqe1bkZnxT+A5CI7t7QVMZhyGU5i1EgMpNnW40B+EiTponjIJ7keyfO9myWhERPMyCJaXCqGZgoDNYE21IW9gT4XP0mXYgHnqxPURAE1m836Hif2b/wAJs5g7awjVsPWpqQGdGQE3sCRpe2tvZMrozSxOUGl8CFNxMpM07sYzvwv01v6Ty27WLHFsKOfGt+GXSzKvifMn6OZ2/ZXmjEiZn5M4zvwv01vwzym7mLbg2EYXIuGqnUEqRoOIII9oMeMq+Jj8uZ/yrzR62F+mUPZV/wBAk3Eiuxd3sRTxCVKpo5VDiydYSSwA98ALSVASsyZxss5onc8FxbMXFVVq09srERI5cGoxW7dKrVqPUGfPksLaLktr3E3Uce6WH3Nw+UAB1sFAs7adWLLodDYAcR/E330QCP0dzKIQK+ZyARmuQdQyk+2x46k2Bve834ErEAREQBKGVlDAIjvz6+G9lb/akcky3o2LUxHVNTyk08/ZYlcwfLwaxsezzHPiJG6uwsQvGi58VNNufcGue/hPKaeynzKZys2ltGDKHgZlJsquxsKFXzUL97kD75lUN2MS+hQUgebsunjlQm/suPbNVFkWOPa37JL9gfomG/Y0v5axL2CwnVUqdMHMERUueeVQt/uie50KaMqUtKxBkpli0RAKxEQBERAEREAREQBERALGNwoq06iEkB1ZCRa4DArcX0vrNNU3RpXqasA4YEWQjtrl0DKQLcrctOGkRALFXc1bVCtaoGYjVhTIFixK2CjsnMSRwvY20tM7Y+7iYdswYsxXIeAUDOXsq+9FzwufG51iIBubREQBERAEREAREQBERAEREAoZGdpekmoKS1crP17ixCjItsnaCZlN2Uc9CxvewiIAGBxzKgNWmDmRjZreq5Yi4pg5SoFxzJIuBx2WxKFZVb0ioKrXFrZQAMq9yLrmzd+loiAbW0RE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6" name="AutoShape 6" descr="data:image/jpeg;base64,/9j/4AAQSkZJRgABAQAAAQABAAD/2wCEAAkGBxQSEhUUExQWFhQWFx4YGRgYGR0eIBghHSAfHB4gISAgICggHRwoICAcITEhKSkrLi4wGx8zODMtNygtLisBCgoKDg0OGxAQGzAlICYzLywvLSwsLCwsLDQ0LDI0NCw0LCw0Ny80LywvLCwsLzQsLCwsLCwvLC80LSwsNCwsLP/AABEIAOEA4QMBIgACEQEDEQH/xAAcAAABBAMBAAAAAAAAAAAAAAAGAwQFBwABAgj/xABLEAACAgAEBQIEBAMDCAcHBQABAgMRAAQSIQUTIjFBBlEHMmFxFCNCgVKRoTNisRUWJFSCksHRQ1VjcpPU8Bc0U4Oi4fElc3Sy0v/EABsBAAIDAQEBAAAAAAAAAAAAAAQFAAIDAQYH/8QANBEAAQQABAMGBQQCAwEAAAAAAQACAxEEEiExQVHwBRMiYXGBkaGxwdEUMuHxFUIjM2IW/9oADAMBAAIRAxEAPwC0uN52TnJl420F0LFq32IG1ivf69sM+HcSbmwRibmq6sS3a6I2Ni7398TPGcnFIlynSF7N7YHJshAVEcXNYj26Rv7j2B2qtrrGRa67VwRS6zWdzHLzLiVhy5G0gabI1FAB0kDceRe2FM7JmI4o2M7HmkAEAdOrfz48fvjapAiyRZi1M5Bqib7bmgaN++IXMapWKvKwWzyxsdASwG32Sqqx1Hf745kNLN+Ia00NVLtnZhmTHzZCE02Qo02Vvc997Hv/AI469M8ZlmmVSxZDFqbVVg3sR0javpW/8oOUu6QjmNzX67JNr3tie+6hR9lbDPKRSloysjAvYDA7hVoHcdQUV2HejiBjgVmcWyttev4Vq4hMxxhhIyh4tIcJqN9PS5II1b/KovYWSPGIv0tmZfxDI0jyJo7sSaYaTW5NEWQQDiYzXGSjOCqkKwGoMSPlZmvpuwFBoX81eMbKveZm3sty8VYcqwE1qpIYWSWIGkbruL37ncbd8cxceDaeg9TV3Huoqv4hq3X+6f3VzfFeW5BUaAASb6twx2Wt60+/+GNNxlduh1J0/MK7uEPnc739iMRdzf8ApIrx/azGQCAR1e/LIvbYVICT9DjH42aekFqpYdV0AivuB3+atjvXfC0fHFNHRJRFjZfrX6rN0RheXPjkmVa2F0T/AE2vf6e+2Ipd/wC3yWQ8QDB6oFdVLdno2NjxvW31HvhkvG2VAXTfSrHcKOstp8ttSne/I7Xs4mz+hhqVQRHrck7geVXbqoj6ePfCbcbUE2poDta3fUTvq01Sk98RQu81v/LFrKQhuMHvvuNXzAdht+4IxyeMlaDp1abIFA9ie1t07VqvuQMOcvxNXZVCsNRYBjVHTd+bvY7d9jhvDxsaVZ1I1E1p3oChZ7Hua2GIpf8A6XS8Y6tLJQBotq2FFgT27WpxzneLFJ0Tp0MBZrfqsCt+2wN0RV2QaBUh4kJH5bIdLgVek9wxINEjsp9/riSxFYW4aFQ+a4uyOwpSFJGgXroJr13daSent573tjH46AWBUAqwU9Xne62+n0BsebAmMJxwKpJVQCe5AFne9/3JP7nEUyu4FRbcbrfRQ+p8HYEn9Iu72O2O83xQq6L0gMEPvq1Eil6h22JIv5garErhDPZpYo3kc0saM7H2Ciz/AExF3K7moePjr0lqm+iySVq+Xe2+w19/H7bvchxbmsFCEXqNkjYLp7j+K2Ar74EpWnhy+VkzOezglzGgMsYywVGddRA1QE6RuNye3fCLcWQJq/yjnyQuplAyxoWoaqy/UQWqgCbB2xFA1w4oph421iwpFkNp8dUaijZDDr37H6Aij2nqBTp6bv2O57DpBAJ73W1AH2wLLxEDUX4jn1AZ12GWb5BfjL1v4q/viS4TkvxFtHxLO6gBsy5ZWohW+U5fUB1DuO+IuZXc1PZHi4kZV01qUsDqvsfp/ia/fEniA/zdm/6yzv8ALLf+Xxn+bs3/AFlnf5Zb/wAviK4BG5U/eMxAf5uzf9ZZ3+WW/wDL4zEXU+4znFjjJYBjsQvvRFf1wNQ56HOyCK3jXTsoYKAd723DH7jBhNCrimAI+owyy3C4IFJ0qAOos1bebJP+OKa2ukAiioLN+k2DR8pgUBslzuN/oKIxFpIUco2+rmdJApVt+5q23U9N0O+JmT19lSZFg5uZMa635CFlC++tisZ+lMfPscQH+eeSmJ15XNorE2fyyCb6to5War70K9++8L2jcoc4R28YS0ay6A+pSSpJ1L+khW09ux1dhsNh9MbMEw7OqkUAQAKBYgAUvy7A/X63iS4HDwzOD/R31kCyut1dR23RqYC/cYmF9NwAEBWo9xrb/njlO5rPuH8fqVC+mIXGYUswI5bhaFAUV8AAC9j29sTeYz6LIU5VktRIAvblm6reuZf0Ck4X4fwiKAkxrRIqySTXtv4w6jy6KbCqDubAH6qJ/nQv7DFh5rVkbmtr+UxXiClGlKCwoIF2xDfKO3n2F/SzhN89GIUkEanX06VrbYtQIG+42HuR2xILkowCoRQrdxpFH/njqPLIoAVVAB1CgNjVWPY1f88dVsrlDZfiESWixEHURR3s61jG5vYsxH00nElC68ouqLv3UXVr0+17V7Xt2wq2TjN2imwQdhvqOo/zO5+uA/4j8b/ybDFLFHGyvLodGBplEcjhRXyksNm8E2QcQAk0FA1w3U8OMq5X8uyaC2RsxCEjzWzjf6H6XuLikLBaj6WUEdPm1pQKom2/Y4i/SPqXI8RWolVJdI1wuoDgCvHZlFDcWNh2O2CGThsTd418XQG9VQPuNht9MQgg0VzK/mEnk84sjjSoqmIb/cPt513+38ngy6Dsq977DvjUeXVTaqoP0HvX/IfyGFMRaAHiuUhUdlAr2A/9e/8APHeNYhOM+rMrlmEby6piQBDGC8hJ2HStlbO1mh9cRWA4BTmMxV/qf11m7WOGNMvzFDDV+ZKFNgNVcpNx7yWMdZT19mstpGbh50bbrJGAjsBtYUnRIPqpTuNsREjBzFmcN0+fw3RvxP1Rk8s/LnzUMT1el3VTR7GicDXrD1lkJcq0KZzLtznjiapV2R3VZSd9gIy+/wBsDOR4/Fmczm5C5VZJAdJNMVAWNVKnfSdPi93N1iUyeaPPSRUjjZwVUqrVGF6RVDljYlWBJO211srm7SETy1zTp81mISQi3/Pnhn+vZXb/ALVP+eNf58cM/wBdyv8A4qf88BsjzRtolYWmnSaVSBRq1JJJPggfthXJLLI5USdThjpkOneq+U6WAsdq2I3xj/l3bd3r6/wrdx5qW4z69gVx+HzeSdCu4aVNm+/MXY7DtsNR3ICtnB/XGVLlp83k02KgJLH/AHSN9RbvqA7AgAkKTQhkzkiRCFVDOxUDqNaUABWwukCm+bcEHv2qRyWYaJZXAdjGKDP0mNtwD5LKRsDRv33x3/MeIDJ8zp8v481zuNN0SQeteHuyomdy7MxCqBKtknYAb9ycT+Kq9QI0+XzQvU0lhNIbel1BqOwKvX8sWH6b4iMzlIJx2kiV/wCYF/1wbg8YMSCaqvO/69FSRmRSWMxmMwas00z+dSCJ5ZWCRxqWZj4A7/8A4xVnEOLS5y81mFUZaJwFykh2YMCEZwNnk1U25pdIAF2xmfipntRhy1gLRzEt9iEYLGpA3I1Ett5iGBfhOclVZDFIiiSJkd5CaPjpB+aQE1v/AF7YXYrEFpyD3TDC4fM3OfYLjLCWKSIuGAjUSAqDQUsGTX1EMCaI2BAFe5KAzTMRI5ViGI1MdKgORua20m++xFdr76gVwRzJdFGwBuWq9INkAKDW5qtRvxja6SsnMB1Np5erfRpZSWHjUw22NAjthcTZ1KaAVsNU5bIPLEsryrF+F0rGVanjXYLy2AJrY6vNXfsDb0F6ufMVBmqE+kvG+wE6A0TQNLIu2pRtuGGxoAC5aAR3KJS1ARgFRZBOseRuwQADubGxw0XMPFGHhU68ueeNKClaO7F1YVgXU9VDV5wVh5iwgE2D1aExMAe0kbjqlb3r7is2VyMs0Gnmq0arqFjrlRDYseGPnFUZP4n8SkYqHiB0sRcI6ioDEfOOy77WewrfBz8TuIJmOEBUI1Zsw8oe9OkrX9FVWJP2HcjAZH6bE2W/DRAJoOsSyHZXQkMSSNrLEEAV097rDQ4yGAta9t2fgEmMb3g5TSZP8WeIeJIfr+Tuv/17/t74WyHxUz5bTNJDGpA0vybAJNWQGJKgathvttgUznEZfwqwZndo3qKhGGVVLLIj0dVBjaqdu53GnDDMLGGTS4AKb0apgSN6Fae7Cr7/AFw9bBh3iwB8UEZJG6X8kc5r4ncTWirRMrMwjYwFVk0NpJUlvtfte+IX1F63zWdSJczoYI/MVUjFFgGUfq3WjvsO+I7iMxkAVXh5WXjVUNqnMs1qCaieYWJLHcmtR7DDfiPFJcxI8rFOY5A0qFUChosAbdgP53jVkEAIIbr1wVXSPOlpPU+06HQ2ot0EoYzudjdjyBRH8sWv6V+Kqpy4s5JzQUBM6RkGM77SL2YUL5ie+6iicU4qEAVVXR0sDe9DTtsB5+5w8zOVKyNGjJKA5VZEFqdr2LKDt52rY4pimwubb9PNWg7zNlZrfBekeM+ssnlo0dpRJzRqiSLraUe6gd1/vEgfXAVm/inOx/JyqItXcrM5qrsqgAH+8e3fFfQ5aOJBfSxO7p8zmwwDUSVIIBGkDvveFMjG8zxwQqxeQkINtr2LNV3Qo96v6Y82ZS40xerj7NihYX4k7cB9EU574tZpUZQkDOyEAqrqUYg0QNT6gO++m6PbDDgWZiiKosUgZWEig1zbUWLYdJBYhmarO2EOOcNgys65aIajlx1vRuSVwCx+yIVH+299scTSSISrXERVqRVbEixXmwartv7Y3Gm63wGGaWmVoq9h5c73+yU4hmWLDnOJSqAMSWGiixAH8XzFtVEH2rHass0YHMdZF1v1tpjC9wqnUOo+3ue+1HM9mHbVJayPIC7GIVoYkgaqAG2xoEjc9/PcEMsgZ0VnjUF9aXQ0UW1MBQK2DW5/riyYAtrevkE2yvDosxaO7WIyylImOhhQF0LXvYbtYxN+lmOagEfzykm4zuA8exALVpUgBidzR2qsRmSzUSCQyWeYjKtylSDsDqoixtZXs17XtjXA84crm0KBiJt9G28i3S70LZNvpXfC/tCDvIsw4a+3FL+0YSR3g4adeh5oj4lKQdUaMFXl6ZGbW0bg7aWcMXN2KJU0bsnYK8Ql1kggG4hqlQdbGy3c7XZ2B397xGeps0yt+H0iCOaYKRGdo1unO1UQmxoWC49gMNWy02X5biW4pBrCSWTpGwIlouAT+o6tIK7EGsI+5dI2wRv6A67/AB5pWyNxFgIhysbO7LHl+qVR1EDfQDpVWIGkfMau+/bCC5JSzd+coBbSGpy3TQJJB2Fab70SLIqN4VmwugSs+UjkbSrsDpI3PTL8rHUKqwxvcbHDzh865eRnssVZLD6us2OyFgLDUL39/NYxkhcwa2OA9NP5Vb1pPI1VlNSPGyqSpA/UCBRsagoN3W2w9t574VZj/RJINry87xgDwpPMT9tLAftgZacc/XISWsHUASrkm+xrt2NCxQv2C3pXNzx8RzEcHLInjWQc4sLMR5bVoB8FP2r7A/sl+WYs4EdfJZTCxatTGYg9fEP4cp/vS/8A+cax6KwhUB+vWH+U311pOUhHy2fnzHb6X3OIyB5mCQjS0QcCNSAOpqFbi+o7eAB2+hR8TcroeDNkEoAYJKG41ENEe4/WCvtcgwO8OhAfWWIlUa1VFJZmBAUDTRs3vYqwD7nCXFgiX16+yd4NwMPp190y4jkBE782ZIpbclERmJ3GimV6JNkUbOxO11hxxVQsq3IH7kuyNpb2AY0DpNA1RAFbGjiOzz65aJdX0EmywIskC07dvodrHviaGfgLCG5Zssj6nLloy7MOpgR1igRQsXY+5yu28uuuHJbatPPrrj7rf4whov8ARllKroSMKBrDX1FbOp6N99xvseyOeieLLvpPLDUswFKz2pNkBlDRaTd/3+xxwYJZZodD3KuhI2A0gKD072dIHYmj323x1xgRPJFl1T+y2zbDuWB1aBZop0628aFQfqUYjKouvQWs5nd2KIUf6cDNBl5MyDUUaRxqZNACE797ti1Odt9KL+k4KOIyS8w6o10uNQKIwK9IoD6e9G+/2w3jRVNq5EbKEIbYMT2Io6hpPse9drN9ZxAqRROkrkFlaJiOkEbFCSGTUOrc2O30wvmlOIJc4+3XIWgGjLsmmVkhjznOzEcMsMpWKclQ3KfskhJJNGwrfQof0nFj/wCbGT/1WD/w1/5YAGkWXLxCVElF8sEDSukKQFKjY2STR9+/jBH8P+NWGycr6pYB+Wzd5YuwJvcsh6G9+hv14c9n4nNcRNkbHn/X0WEjP9lN/wCbOT/1WD/w1/5YAfjFwfKw5fLlYQmqcqeQqh2/JlKi6qiwW9u31w7+MHGs1l2yi5WZouYsxbTp30GGr1A0Bqb+eAjO+o8xycu8mflllMr64dEZ06GGhgdB02tmz/wOHsEEhp7eayLcwpSnpv4eT57lSZsCGFEVUVVCs4UEAmvJB3bzthr66WODOGHLoiR5SJAq1ZLtUjHtuSOUN/4cZwj1hnTmsuGzM9PmFUxuqaShYD5tIJ8jxjn15kj/AJVzVjYsjjvuOSnsNxakH2o4yxveNPjKN7LiHfgVz+iY8UzbOzZiVhrfcBdKsHUIOpGNBK23G5Bq8GPwa4drkzOaeyQREhO9bam+25Pb3wE8SzmqKMrGA667PcyF2La2tTWkDTR97+mLK+CrD8HMvYrmXsbbWFYdvocCR1dph2rYia3z/NKI+JHDOTnUlB0pm9ILeFljoWT4DLoP/wApifOIjiLRTapZJdcxcg/VQNnPuD06RV0uLN9f8HOayUioLlj/ADYhtu6bhd/4hqT/AGsU7w485gBIGWm2tUYNpqqY7EHcht6v2wS3Vadl4gOjyOP7fS6PX0W5pCd16gfGnctdk9rHgmyBZG2xwpmM2QdKtpD9S6dgddA9IatGxBHmj9sN459B5gJDjcakII0EFSTZ0mgQbFHY12GFDmpSGQbBmW9lMhPVRBBtSdW4Ao/Szjlpnm41111SW/ybNyzMgDproOrDpoDdiDensNVee2EeG5QvnIxtKscYdgtnSzC68dS7b9t/2x1JxGXJiQc1kYjl6VNGgVcKp3OvYix7n9p7h/o2CDhj52fmHMONSokhQFnIWNAB4LEfscZzsLoy1ponRKu08Q5oyE3fLl5+/wAU2d4pJ5NSMWUmGAqwoMrM87UTuCSF0jvyjvveOkjb8uaQsA0Z5N9ZC9rZdZ6dWoqDWxskEmozJxciJV1Na1q00W3IvzQOo3qNA198P1OWEbmWR3k1Bo1I2atqcb1Qog+Se1bYR7NyjbYdea5HGGAfNdycSuNIwJdraWGRaUMwPZRXg2QdwfG+GqxJA6chxE0aACNgXSSqssjNQazdAp2vEjkIzmYWl1KpiVnJZGUFtS6VNnubG48/fdA5wyxNG2nTGxcs4oi6Sr+bTXjfat6qpmc3Xh8dvVdLGPFEWfym8PGeY4GYjH5zkFkpkOqwK7USboUQdXf3ncswyuZyB0Iumdkd1vqE66Td7/OqDf274FM7lNcEikrZFIRsFIII2HYDpPfB/wCm/RGQzOWgzC86pFSUDmtswo9vcMP6Y3wsGaXvWGq3G9pdi4xHQ5qwr+2Mxr9zjeG6BTbiORjnieGVdUcilWHuD9fB9j4OKd4xFPwxuTMWbLl1aOYKpDlTaWSOiUeRtq7i7rFlca9XwZWVonWZmVEdikZZVDsVWzdCyCMQec+I/D5EKSxzOjbFWhsH37nGUkbXiiiIO9b4mNJHpYQZl9bFiXtWCawzKTvqY+CpIN7f093HEIHMUYcbMwWKwoVhYQM+w0ja7JNGz7HDXNnhd3lpM9lrOoIIdae+yPYrb6jbDENlyQr57NlV6qXKqK83a0R38HbAX6I3uEx/UOI/Y74J/wCpMysJ58Q1R7xxLI+p3etTAjc0f4gK9yMPvTscYjTlsr8w2smghncmjerpJJ0gKO3bsMb9PcV4Nl25gTMzSVfMkjLfY99xfa7wnN6ihGbK5dmjgzDmT8xdAjlNFtLA/roMN9m1D9dDLGYQdyS067muuCGc+VxFtIA8j8bUtNISxINhxqLlQADQJ7UB9bG9X5wrxHiLFldYnBlTQ7MGPMPytpVj0ilBHa7+9pTqFdZyjSMv6CdzV7EgAr3Pe69sdTsz/IJLdlUUflU6wB17VfT232PjCRrzXr1uqEBNpnYBSyRrI20ag/poUCAwr5Tv9u+GPG5WyrJmI5Lkj0PHZ2dmUAxKAK0PbITQ7aj2vEZmfUksE7wNEgqr5hYkAgEkhGZCdxW/t2PaPyXGZWzKSOkLGAsREXYqXFgUVDa2Pyr43O9Nh5geycXmbIG6b3evp7+6ze8EUin41S624cxVl1JOdO1rf4c0ft7Yrxp0XUNIZj0i9Y07jqv7Ct/4z98FHqH1fmM02WzE2UhCpHMqBtTg8wqmojatLIKP39rwJTayAtdgGJBA7e52s2R97rese0wjXRxU4arJuyk+Dq65zKqwup4lB77agaB7+e1Dziw/jFwcq0ecQWNIgl+lk8tvoLZlvvbJ+1ZcN5gnVxouD85eYwUMsZui1mmPYL/Tvg1z/wAVZ3jZJcnl2jkTdWdqdWsEVW/YjAeNhfNJbRpSvHI6OQPbwQjPpHzkHYdVKd9jQ3ogexrdT4wY/C7iwyucaFz+XmaUMa/tVur9tS7D6qPfAOnFXjVwqxlWDLTDUQraSV1EWWAAAY9XUxu7w/4NllzmpUVLEZkJL6NJXc0e2r2FAnTdijhU+F8BGYJ3LLHjIy26Io69ey9HYA/iPlOGouvMR/6SwPL5B0zPXmxtoHln6R9yARnLfE/MQ5cRyIHloacywNBTtqkQbs427UpvfT2LDhPD2znNdDJPmXAbmEodQBo2QQAq2NIXtvsN8UfLkGi83inPw7spBzdcUjkeAyzq0uTkGaC/2kMmmPMRWboj5HvcBgQDZrttJcI9D57MkNIFyqXYJAMne9hVKT52/fEO08nPWSBhDNGooqSStC5NzsytWohrHceLxZHo314uZ0Q5kCHMkDTv0TH+4bNP/wBmTfsW3rsc4cK4rWHtWaRuQvPXnun3BfQuVgYyMpnmJtpZiWJJ3Pf/AI3gf+JvFl58GWO6RgzuNWkaiCkQsEXXW9WN1T3xYskgUFmNKASSfAG5OKSzvEI5HeaRHaXMs0oHNMYRSoWJCgNtpQBj/evFZ30w+a1w7M0l8l3bRa1IBMq6Tp/htWUdyQBQ87+ausL5aNo41CwIxmFJceqghJBCk7g3ubPSgodsd8QhCqJY0IhjfQWEgtX0hjYFADfUCD3AJ3GG/HONS5NEk104TVF+oqHNUCSdIY9wSK7jYbKmhxcALTdxblvT+kjw7KOdVhdMSkyGQleZXUoUt1E2NqJ8XeGsWeeJOmyKNMEUmyLB3J2FX5u8OeH8SizUIRdSyrTCNhsyE6Sx0vQJI0jfxuMR/EOIxZXSsoZpWUExgADpNK1nZdwDeq6KrW29+4fm7vL4uXFV75mXPm8PPgpvOxTQCOFlalANaaKarchmOsOaO5sUGrxuU/CfOjlz5bUG5UnMSq+SXq7D5acONPjbAhwvjSZjKtVsxcFdTtcYAKsKHSTQq97BHesPPSE0kOeinNtFIfwskm1W9yR2B2OoEe3WO143w5yylv8AaHxLc0Idy6+6uDG8c1jeGFpUqe+JeYb/ACkYlJIlhy40UCGIecLf21GvqR9MB41E0dR2tr1X2LabANAgd6PatqrBb8TG08TZukkZeHpI1auqfbSdivg/cYEs0GWR0ZZIyCWZCCNJrURp/SN6A8WPvjF9Zl6bAk/pWt04/X+kpmhCdXW4AB5fQC0g1LSnS1JsxIfcHye2HnC+IwFZI8xDqBBbWFUvGyqeWqntuRR2717XiMbK0DVBgOolfb9hRuvp284fcQaJmJiVuWQFGoj9Kgux999W99qvGYNI4x5rDjv117rWc4kTGsQrlxs5QaQrU5sgsoAYEgbAVf8ASKzz6BNQohK2BFEbgjaxuLHtth/Eits9fK2nsLoWo7d+wqt9gNzjfFAqROuYjojKlUEYCteg8pnBrUKKsSLJFd6rHRqVWcBkZAHAox4RMzrokA/EDSW2G4IDJIDWyPd3XSdQ/TWJyaV44GRjRlBl+tEbAgHcUPpZPjx3xvhLHJ5bNwKTNBAupR3mi0gsn1YfOv1BH6jge4px2HkPIojKspZRdvRUKEVqDdRZSLN9u+EuLwRjl8Gztq+Y9Pf46ry7H2NUE5oA5to3mEaHTb6WIA0J2AJb5QABvhLhukqjFgJDKtBtkAIJLNJdAA1482DtiWzfpXiBOsZSR2kqTWjWApVQE0k91oizZo9vOOOIekM47Apks0oMaiQsVJZ99bAaqCnalvx33x7rAzsiw7GOdqBqsbChuHzhVkC6HMiaGLBQwHSb3W07bG7oHDuJY0Rcwzc5kkt4pIiYyNiNbh6ILNQUA7bmu2FOLR5mCSEZ2GQR6pHWMqkevZA4XRYT9A8geBd4amBlgkU5dFJlUCRyeZCVUkrTAN1Dck9O4Hejg1r2vbbVEziansoPfSSdwu47G/qRfvhdzczTJpQatQC0QlncKrA0BdAG6rDx8xFLOjLAyCSRVWOB7OgjSyh2ILMxvdtiG7nth7P6NzQdxHw/McqiFEmnXv5Yq4BP/rzjj5o2HK81x6pdJCguYVWREICujA6gDXY0NidXSAD4o0dzg19W8Mh/C8OvLx6ZoeqVVAkZkCkJr/SCCxJonp7jA/N6P4idZGTlBckmggAvfSBdaR2A8DzizfUnC2HBoiyLzMqschWTsNI0SX5FRs5v3Awqx8rZKyFYy25prdVUeEZdHFrZ7kaiQD3KkVZoeRXc32vEzw2aNTIAsiXQUxsV2vr7AathY6ttsJx5F2mWMMWLsQg1BUZgNtybNdzv5JqqGO8rwwNzGDFJRIqpDu2qzpKiSwv9d/ptSBzs2pKTuzHfVbn2cKCuobm+yg2COm99ybs2N+wrCvDZYgx/ECVoJUKN1AXWlgeogAg0QdiKG+xwxmVlJsMz6tDIPmDE6aO2wq/H+GH6ZCllV25XJAZorBI76FZT53A/7tkfSjbbqFQWCCjH0NxU5w5rIyM2YyqJpWWTaQqwopIR8xo/N3I73iQb4YcP7lZNh3MrdvP7YbfB3h2jJtMRvO5bt+kbL/xH7Yhfi36qHNXIgnlCmzWkkF9XyQ2LbcUxAG+pB2Jw2jYXENTxl5dVNZz0NwqBVkll5SH5XfM6Ab9iSBgc9a+kMgeHS5jJOJmh0v0z8xdIca+xIoLqP7HEPl/TnEYMpHmHCGMJy+W0YlOXiZ1kDhWU2oIJIUXVbEAYEM3k4hI4ilWaO9JzCIy6taliANiAKZe/YH3rBmGwok1a8WOCxlmLdxouBAwKyctmX5zvRZEJVxYFAE7d9iF++HnD45xP+ISK9bOV1gTBVsx6WvUAFDBbat9xeGeZeNilJo0IoCWxFgC23Y/MQSa2snDvinEuZPOYFGUgzNLy0sAjYFW00pF2fpf1w4MIMneVrXXugu8OQtvRGHoT0xw5slzs/IkRlkbTrnCAr4qyNW14M+E+iuFT9eXlMoR1a48xrAZaKk0SAw2q8UdJGAjdIRe1r2bSdI+Ylj9Pv/Kx/gp6fzAnbOOGjiMZQA7czt3HmiL37fvhRisJ3QzOd4jwRkM2fQDRXNR9z/TGY5vGYXolVB8UJgM9IhQNry8HVVlaafYfQki9/wBIwMcRm1ENKz8wgWVbVzKBX5iSVaiVIsDYXWxwS/ErNtDxUSIAzJBAVUrqs65h2wM56SmaRmUvIxkGjQR1M2rUjE6fJVSL7bbXjF4Nr0vZ+X9M0Ec/qfx/C5yUy2oeNpFqtAYou/kkAtd7Vv3wtl2EAkDRuHkROWVZl2/UaA0uHHSQTXT72MMY3KsVOrY7nux/SACR99vr4w6zsic8rCNMbEKjSFLCk3bMuwAJN12rf2xSq0CP/d+7qj16rqOSMxPYlMzMpVxQVUFltjRDWSbGx+1229RwIUmeFSkZ5lK1HSqjSOq7YltV7bURZx3mGMZeJTqQkhiDrVwh30ttqUnextvVb1hhmwrQSk6tZWlOxFCwb8+2+/n9+jcKkv7HG+H266tejPT/AP7rB/8AtJ//AFGBL/MH/Tw5I/BqTMsW1iQndfrGCSyjsNbj2wLy+uc1yYo0YZdBGgTQFkkk6R+prjQ9xp0mjtqxH5fi05fU8+dcmu2ZlRRY2NIQLvxW9YJyXuvOR9nTvbYFevX1V6YzFN5X1ZxDLNvIZb0sqTLqDKRdh1UML2o2w2Ox8WB6S9Yw54aaMU4FtC/eu2pDtrT6gA9rAsYhaQspsLLDq8ac+CC/jmPzMj3vTmKIPb+w3wE5zKZjmxzZi3GYAIkkkFEDTp1aWDgDUmzUKN9heDb46L1ZOzQ0ZgXv3Jg2seas/scV9w7JCVzofTFHWotuTqJ2UXuSFYnvXm8NcNiI4cPnear4rFjS45W7pXhmlczBO7LHGk0ZOpwOkMASB7D5r7Ufpi2eIfEpAxGWy8kyr8zPcWoeyAqWZvNMFH1xXOU4VHH1susghQ0nXpJumB27XqpRQ09mwRZVUETPG0hljId5AQFjjIAAJPuSTf0OwGEeN7SEz80Y+P8ACOZgtbkPXqrC4P6ty2YYRh+XMRfJlpWP/d3KyD6ozDEzmYFkRkcWrqVYe4Ioj+WKey/BknXSzKqBjbuDywQNlIsLq6RuRZ3FDEjwriedy8ZfLs88aFtcM/UEArSFl1GQFr/vqO1bXjOPFNdvospcI5u2vXwQdI2jRl6KTZbmwNQJ5pQ0G37khW2H6QO/6XmTz+gnpjclWBSRQbtdNg3+mie+DGX0mc+44hlcxylzSJKUZA1EqoO/fsBY9798Mz8K5yAPxi0CWrlDud9//X+Ax18BLrCRvwri6xSE1zVBUAIC2oJYdJ2Btl2u9/NWBhvxWd50/tC5kbQbKs1vpBuv7vZjR2/kbf8AsuzH+uKPtEBd/wCOGHqb0rPkYVzT5lZDAVWJBGqjWzaEJAoMQWJJO5AIx2PDnOFI8K4EZkY5r1XkuFxR5Z5NUscYHKjUs11fVQpLJ/UR3xXHw/y8eY4nrzrhZv7XQ7CpZZCW6fFBSoCWTQ8g4Fkl1ARn9b28kihmLUxstdknUxJv+EnsMOMuiB2jzEmiOmsgFjYB0nSCCN6N9xd+Mehb2eBGfFr1omOVXl659ZRcNjUsOZNJYiiBq6oEsf0oCRZ+u2KNzUrZ1pplUI/LMs4TTHCdLAIFRdy5sgCQksSarBbw/g0vHcorfiNGay3+juzgsJE2eNjRsPRonzv9MNeOfDqXI5OaWbOEISg5cIYKzFgiFhdnSWvuTscDYZ8UJ8QJfaGla92nBBmXyEnLaUITEW0BqIAY76dX8WkXXbcHzhNJy7BJHZUC9C6rCknvR9z3+2HE2UdEQcxzlXZ2j1koH5Z06tFnSSpH1F1ZGGcWSdw7DWwWg7COxHqNAkg7MaNeNv5Ps5q0vIGqX4XMsLmTlmSZK0alBTxYZCLK9/lZSNvGL89AetYuIRlAoiniA1ReKPZkNC08VVqdj4Jq70Z8Ok4hk0zEGZaORWZHVlDCwaux1CxRrfvg59BfDZ8hmfxEuYEjhCgCggEEAb39gfO4GEOLlhls0Q5MImPboTYVi4zGsbwuRKpn4nL/APquv+DLRN58PLXYHz2+tYG+LThuVoiAqNEYDeytanOoEW97b7V42Jtz1R6Eizs/OaWWN+WIzo00QpJHcGj1HtgJ436S4Zln0zZ+cy99CrzXHtaojFduxNYoW2btNMP2hHDEGOBscRSFcosYJWUSEBToCae/Zdz3ANC+9X3OHXEtclHQN0jICxhflqPar21UNeoau1A7YI+DcB4dmDyIuJZhXZtQhkXlMzURYV0Go1fa8Ec/wyVwobO5khECKOilUGwANNd6P7D2xwMobog9rROIIafkq2Tltyo3UKV7sCdw3fWBvalbAUfKWGonDXPRqsEh1LqaM9OlyVuyQrNsK0rZrtIQK6iZ31PwzI5dGSLiM8s6MFCr1ohZwG1Mq6FokkgsDf1wPPw+w95glKJPbq8GhpJvc19e1Ys2J12ERHi24iNwa0/Ecfn6qRjOhIyWGtwpXSUOzWpDBidJJ3AqxfbtjMrJpfSwY79RHznUQKs9/PnYnxjriEyflhEUARpGVsGtI3ayKBYm/m2+mNZdoepZNRKoQgUrWqukEnwD5G9fcnBN0jIzoM24TnMyKZykY0IzBVMhXpWyQXYXQF71dV/JrmS6OBAxVom1pILailrasT1Id7PYhiK9l+Jzc1yw0G9DKFVVqlCHsTp3vzTUDQOOllhflq2ldIPVquwd+qt9QPstV5PfEXCWvbldqDoePD48FbPpLjMfEsokropcHTIhAIV12ar8eQfY4C85kj+JzWb5Y5HNaFDsqpygImOxr+0DfMN9/GEfhnxNcvNnAWXl/h1zTVdIV1ahZ9gNz2/lhPggZMqyZlpIpJV5gHWsZZ2DMWKX7sTYqx9AMAYyg3LzXnYY+7ncN8q3mMq0kC6bKRyOGLEA6nVTutAbBbsDzQIA33k9czLGatnCMVb9IauoggMNrq63A744jXIsERSebJa69K0AdVKAWGoqUFnbYnt41klHLkc1UTAUXALezAKSQore7/44WOB0TIOGqWYSy/ltLcEeyljaFEU01Am2IYCzZJIsnvhuc0xRUZmO/Uq7DsD3HdtvNUex8YRzHDUJ/KkXlv1Hzos7AC6X3PiydjvhvOyRm1c2O43LudNUtXqNC+4IpTWOfvPmujwjyR98Kc0Dk2iB/wDd5pIh7hdWpL+ulgP2xI+svV0XD47YGSZgTHCnzPQsk99KDy1ePJ2xWOU9ZPw98xojVpMzHG0YvoV0DKxcjc0oU0O58+cAud4m80rSyyO8j/M90bojvVBK6dIFVttj02BwrsQ0POy83i5O6eWjdelPSfFjm8nBmGAVpEBYDsD2NfSxiG+K+SaXhk2nvEUmP/djYM/8l1H9sIfB7M6+Fxf3Hdf5MT/gcAPxA9UvnpDGNSZNTaKQR+Io0Jf7yWOjYjbUd9hWCFz5creCuDYQfOCWBYqVBob0Wv27+B9diNzjuCI6JGaUB4ymkbnmWbKrpG1Lubr97xIDNRxKjZfXreNonDtG+zalOlQupVrbmE3Z7Ad2nC8y8TmVNJaOmJ0Bguo1fVtuTXb6+2PQEEq+6tH4H5RhDmZj8sswCntYQab2AG/fBD8TuDSZvh8scK6pFZJFT+PQwJXfyRdfWsVH6O9VNw2Qur6sqzDmQ70Ae7oD8sg70NmGx8EegctmFkRXRgyOoZWHYg7g/bCDEsfFLbvVUIvQrzTn/TuYTLHMyxvFEkipHHJuWLEi6+g/r/LDiPgEs2TnzuW6IjO6ywB6ACm0ZdZAarIo7+R5xaPxkOuDLwiWOIvMzlpH0ArHE5IvvZJUCvJGKWgkGleTI7qoOxAAiMgHNFGwtksocdRAB8DB2HMs9OB1v7IN4ZHpWiuH4IQiLKyK0ia5ZS4QOpYCq7A4srHmXg+ajEWaJMVlY441bLlmfutq4NRSAdWr5ifrg7+GnxGPMjyWblLlumOVyLDWQqM19VjTTkA2aN7HA+Lwb2W+7WkM4d4apW9jMb/njML0ShT4gcefLQrHCdM01gN/8JFrXJ2O4tVF7anXvir48lFScprJDmQFTqLg9zIxIJJs6jvsOx2JL8SZj+OJZ0WOPLRghyKp2ndvG4PKRTvV6RtdiFyRRsvIriOw8bWQS7dw6owNADYkeOqr2oaYnZLMW4l9HZR2byDBdMg16S1hdJujVWPmIYC2B2I+t4fz+qc2+V/Byu7IoOqZWqSRRQWJyaIN2GcbsNI8scK5P1C3LZJGYxEABG0DUOYrFSxsqH6xa9VlK8Y6y0ZTU/LLoJtellBstZ3J3YELVE7bk998u8LAh45SzY78OSjuKwxzgFITHSould0DdjS10g0QEJ2996MMODx01pvekMD8pG9gBaYk6RVkV73gsTJIuXTmRouqXmFQ6rIysN6C2Fjv3ogm8dyxAoVMUa65VdTCrao1ZR2F/KAa07Wxo0KxO8I4rmct4og9B8K4fnstqfJZcTxMY5gEoahvqAPYMCGrxZHjBJ/mPw7/AFOD/cGAz4X5phxDMxN5y8ZOwHUjul1vRI8Ek4OfV3qAZGAS8syMziNFBCjUQT1E9lpTZAJ+mDQ4nVOYf+RoNalNcz6O4ZGrPJlcsiKLZmACqB3JJ2A++K99RcS4eGMeTyEFA9U80Lae4sKgpm2PzEqPa7vEb6p4hm8zy5MyW0ONcSAFY13NMq/q2o6mLHvRFgBTL5tphbAqIoigmVN5HB1qJSSQdW9/sd98cMlJzh+yyfE/4Dr6It9H8Z4YXMRy8OVncGP/ALOcHYhWNd7H5bgNvVHEP6s4dLk544nJky5pcs7C9IHeFz3pV1MCbsAbdJOIDJyKzJE7ry2k5hDx8xWKjYaF0lgfkq6pjeH2b4tNllkyeZBmy4oGJ2IkiIo6oZd90O6gkjYUVF4q8CRtFdkwL4JC6LUDhxr7+3kncuUly8iagzERhkKmPSVY2DZIO++2w3/bCEOalS9MSBdQ1USdZ7da70QfKnY1tYx1wXjEeWdDm21DTrQuVjEi3cciW3zAghk30mwLFWrN6ohld5pczBfKBAVgC7XRX2Jqjq287b0FzoXgkVr1xV2zMcBZ060pcTQyltRS1CrbIdNjYbXX89zuP4iRH5zMCNGLkhEHVvqLHVslitJJo33ABNVRwtH6pjCyFM0ihjT/AJgDOG2OkVt2BYgjavpgf9Rz5ieSGSUaYCNUdrdjUwLlfJ2G58UO943wODfPK1hFcyscXi2xRlwN8gFGVNK4nKkBiSm96FQ7iyKoWLPjvW+FuEZaeKRJURWILkdCuvTSvajUAo1gW210RZ7N86yOEAXQUjC6QWIZ6FydyAWIBNULH0w84nxXXmJZMugycM4CaE2BGlQykClKk7/7X1x7iOFsTQxo06+q8q+QvJcTqjD01xF4eDZ+JQRJ+IEICGyOdoVipHkLrNj2wJ5JXeRY0i5rsnJjjc2FDGhW401ew2FkE4e8IzjLlM5ppTFNl3tCwFW0OoEG9ywPffETDGFVT00D8w200RVew2v/APGBcMwB8g42Uyw5tgvkFKyZiWJIlfkkZeZ35bRdSuDukos0po0gNECzvRwvwhUnzJ50UMtJJI6vLyVaxdAgErpUkBRfYXW9NJch+HkI5kEgKag0ZMu5uhZFqSVokX8wINWcIiGNYpJGkCzEqoiVWshtyS/ygCv3Fb4KoZfVbbraTqqvIsio4kXloV6gPmsHSQNJod/tfm1fgvxHXknhJJ/DylFv+BgHUftZH7YrnI5RTl6K68zM8XIdWoBetWB1FV/Q7WNl2sgAYnvh7xhsg8uuPmid16YXDOmgaQdJCqwPfpYnY7YV9pSxllEiwfevwoGl2wTf4z8XjfPxwu1Jl4iGIFkPJ1EVYs6RH5/Vgn4F8OstmOHZXmqyTcoEyxsVY2DV18wo+ffAPN6TzucdMxojkimcs88chKuGkZmYq26UpEen9IUA9sWG/wAQokpMtCZUSkVi+jXQFFAFYla/UdI89t8BTzNZGxrTt7alZRROe5xpMcr8GcqGuSeWRbvSQF/w2P8ALBZkvRWRiUKmWjoe4s//AG/bCnAvU0WZYx00UwGrlvXUvbUjAlXXtdbixYF4m8Dulc7Um1fIG6UsrGsdY1ilrtKtvihw0pmMvnAfy65MlqGWwWaLWDtpJaRb7hjHgWyaNJFJUYKj81pQCz6EpSA7/wDRi/kAbf7Vg/8AVXqVRmDw45TniWDW2qVUUqQ5I6h3pCbv/DFRR8VZYjpVuUkmmi7a1VjqHNOnSCaK6rFkfLtizsLK9uZrSUtxkeY20+oRLl3mMbqiJpVxMSqgsbUjut9OkMT4G24JGOMnxAR6gVZg68vagN+9agaI7aqJxE8T9WgwQxiHQfmZ1kOqQEjRsNv0kEH71vhm/HjbaYnsAd3IKk12CgAbj+oxmezsSdQwoPuyKH3RBLCEiEqP/as4K7h1F11kABgykDev3vHCQyITuRq0spaxYY7MLYdFgdV1teICTNuFV3y76CopySFNWgF1TjuNzuQdybwjm+LNO0QkLiIVEdTgUt1oDEUsddyfqO3frezcQf8AQ0rCK3f0rO+FOSZ581nGJKt+TGxN6wpssCO4J3B8gjEh8YFvJwg3vmoxt33WQYguH/FSCGNYosoQkYohZdWgBtJLFYzQve/N/UDDL136wbN5eBOQE1SrLGRMj6wNSdgLX5gerTt/QkYSYaBpTmCWKNzbOgI+qgIJaVlFsHAU2Fta3UJqHSb71Wwb6Yf8MMvIzDhmNctCBLQq2q0/WO1H73YxGcU4ikCcmXLoZWjRjLHOGq2LHpUabKkIVvarvDc5jpBb5BtuAN+3c+TsCe5vAr4nx0HBethxMOJBMZ0BF/nrZODGqhmOoy9BQMtiQlhYG9ABd7N30gAb2jm3td6PSQWY7k7nVVVp3ra+wP1worl/YWaskDcbfq2Fdq8eax3n88/JVBKxoMxWj02AKF/3QL9sZgop7S0Eg9V1urCXi8WV4LlpHSN5SmiFXAILm9zfZQBqb6L7kYCfTudjyWZWSRFeN9sxqCtYJ/taF6Shsmu6sf4RjvIM8sOXfMCRIDGYYCB2VTbsLvdmok12VR+nDrO8BZIlYPHo2UhGVqpOYR2vbsT9/bHXykOocF84mxLs4y8Fb6cLy5AIhhIIsEIu/wDTFffGThhK5YxlUUJMhUtpDUqyqoA2LfltpX3w8+FvHjoXJymiE5mXJINx3RQmz1Iew8oV70Thf4z5TXw7V2MU8bX7ajyr/wDrwXhX5ZmnzRryHxkhUtlsjJy2lCExXp1BSArHspb3oXXbcYTWcsypKzLGASqhrCkkC6PvQ/3e/s5zGVdEFSSHKu7aC1oHMVdWizpOlvO4vucMosk7h2Gpgu7EJYQMdIJN7EkkD7fy9Zn0tKiAir4a8lszPlMw1Jm4DDZFAsdwAT+ruR9QPcYacZyQyx/DZhGGZjlZnNbTRmtDJ7DYjbtZB3GIPK5ZHi6RK0iuXYqLVYgN3ahqDA73dAC7xY/pXjOW4vGuR4j1ZhLEGYvS0g+jdxJQsiyGryQcK588MhmGrTuEww8mmVBM8KqiMoOp71AgaUU7JRs2W6zR7BR747yuZEThgsblTbKbIbUNJU0ooFbG3azWDXiHwizCgrl8zEyWCBJHpI0gqPkIU7HuRf8AM2jlfhVnTqEuaijQkFtAN9PmzYHnFh2lDSLtQ/CeKxNmalflo8coj0nUIVJE2lUrUL0aR9GGx1Yk1zkRKaUYOAE2NkuTbyEWLFeDQ70MIrlMrGQMq5kaOi2YkF8zpZEEYJrlqdwb8LpGncqPnOW7CNkA1OoMYNtRJagPtfSTsCceZ7SmbPPbRwTPCNLYyTpyXeVmzCxZzLxaeVJplkZ/G6rIgQCrktAQdOzP57u8hmZzHKkGXB5gVmoC0tiFKrRCkkFb7dPitmsiAaRGxQOSDr23IDHayQfmP2BO3bEhFwzWsSLMi8zVzdROlKNgOCaVv4TXc37YCMhdQPDT7Lbu2ssjjrt7pH0Ijy53LgVUCySOy3R19u5I3N7D3HfFwYpvhsZyuuZZpY2ZdEfJC7nuNYkWnUMRvWok7aRtiV4L69njdRmiksRKBnAVXTWdKt0nS66iFIAFd7PbBcMjC0AFA4iF+YurRWfeNY1Y9xjMboVUf8YGrii//wAaO+3bVKO3nvgS4nn8w0rfiGk1ysskhYCPmKNkLJpo1uRsRv5wUfGsEcQ1WFAy0QJr3ab+ux8j/HAtBnI3dPxId4lVrAYa60kBQWO4DBTRNUDXesemwOuHaeQP1Sqf/tKWzOpFy7l8usiAqFRfzLRrWR+ko92KYnqA87nHEWUbMPLNrjLagzamWInWXZtKnSP0kbbfLhtkZRqJktwVZP0mtrFXYrUB2o0CAd8K5nJsII5xJC6v00jAsGFkrItX2pr7VVHfBhDR6lY+IqTXNxPAVkjzZ5UVIsbDlCQFvzGXbQmplFChYNd6wwjnkyzA3TsuoEkFdEse4rqAJDHvvudgaw0yGdbLsWHZlAZH3Vxq1EEKepTSk7jv4w64vkQqxM5UPMGkeNAv5asxaPSQT3WzpO67A98QaGufBStF1wriEsIkSABefG0Lau9MQb77NdCyPP74aKpjLKXZZQdBNrR3Orwf/v3wtxXINBIYjLExQC2Qh13GrZq37+TscR6MnKAohl29tV3QNd62/me2LDLd+/qua1SU4ilBW2s72Lo/e9q89vPbBn+Oy0mXUPFUq9COqoNakOSXu76qG3gr5FgTzGcMvKBWNVTSlIAC3VZ1/wAZs/MB7X7m3OP/AAzBAkyLiJtjyX3jv3Tyh+nb6DvhB2sbkaRy+6e9jzthaWvurGo4dWgTjHFTK/MmZdwLGkqLUUBp/ioAX7kbe0dBJPIrZePoj/tZSSBpU31FfoCfrXsSLsEekYuHQnNZkDM5k7RRfpLkEha/hABZj2CqxN1gbykMhWQmPmTC5XdQb3snsDp8KALFAKNsJ3kMF7lb9pdsOa3JCKG3nX261S2WhePKwRhCCS/LkZjThj1aUOwo/qAF3uD3K+XjniijJ6VkBYHYlgtowoGyvUej7GhWEtKCMa5DzNS0jA/KVuTdh0sOoAEex+ymb4YsACyWs5a1VlYax1DcjpFUe5G1VgZxuyvKlxcSStzZQiNZoZAr5eTVqA2Rzut2d7GpW/ugD7mvFuJpxLgmZkQdRgcsh3KSRDWVP2ZQR7ijiuIeMOHZFal6qIA0swUAqNidlcDxd7npsTXCPUMWWzI6SkE0YhzSkkjUvQJwTt5Cse1EH9O+0BLSAfVH4V5YcjuKr/PLymKNR06aWw69QBXcdJ7+MO+J63ZBDC0KzRqeXGslOFAIbqP524J1V00Pa8WFw/4RvGrKM6wVwobQgtgptdydj2O2JjKfDJEKE5zNExpykKvo0oe6iuwPmu+PSO7Vi00JPXXkrNwbuapKCdogxDsLJUoGILgj2GxXsDuQf2xkQA+XVqFtZFFa6rBHykUDqH88W9xv0dwvIRq0sc8pdtCIrFmc1q2FqAABdkgdvpiR9J8F4TmkZocoqtG2mRJVOtGq99yDYNggkHGb+1mkUGX6qwwvirNqkPhj8QBnAMtmGAzSg6WNDnqPP0kA7r5HUPIWX+JEzfh44V7ZiYRvvVqEeQrv/FoCkfwlsTmU4Ll4iDHBEpHYhBY/44H/AFnxfKyo+V65pu4WBgGiYdmMh6IyL7MbIJGkg1hLM5psjwj6I+PwkXqg3LoGlHTrBfqJW20j5/sdPiyerbY3hTjnFZBIVgBihbUSq1W4ok2dWqgV222PtWI/jnBs3DkWleVvmWLlw9IOt0BBPzyWNvAau214xOVI40GT5Py7okhm2Jreyum63383hUBTQ8Gxrz+vJOGStlJAG3Wym5YZZwhuRZmIWJJAiq8WlaYgquhixK+bHv3xG8QaLVEGBdLCzdVEEPpZQyr4A6aO1iq8N+IcQGsM07SZgpqIcMwjC97obDSTQFAEkkEDD7McOnzGbiyp1ws6mSViwLcu+n5WI6qbzf0F40awucKHuVx0gY0lx9gpDOw1ArEIkMvUluxkGhtIKkUF1XqI3BHfvWIrhHCjnZ0gi0PloSrSzLZDVuFVzu1AKL917nfB3F6AyICh4TLp7GV2b/jQwRZTKpEoSNFRB2CihgtkQabu0A/EFzcoFJXQPbGYy8bxqh1R3xozLjOmMOQkkEJZR5KvNpY7dhqbz5+2BriXE4GigSOJY9IQzkKoBdLCuG3fdTbXQv8Angm+McTf5RU6Wo5aOm0kgkPJtt7WDgSyPD5sweXF1SAlnZjpCUB31UBsDQFt/KseiwcsTMM0ucBWqWzse6SgCuzymjppYlUGR0JUNIW6LDaATpazRPTaN2PdJyghVInkXWoabUqaWdCdIXzpAPc3ux8DElkvSwk5ZMpkmlI0xpW4om9/mBogED69gcTfCfTGWAqdXDnpRLsMxsDUXIXY0KUg9vc4Gl7bw7ToCfkiWdlTEb180Gyza2SvCFbN2yg6q71sNtqut73wu3LkkIZBqkCAUdEcNnchVQ7aR8oqiSd/BavptNKNyoVDsWZRepRuSC1dA0kEKD27gXhtm/SkOxVWK7OShvSm9mgSrNqFACu2Mv8A6GG6cwhaf4aWra4IOzsCRl0LXpcgsARYBIUg0LBHYbe5+nWeyPLEerT1qrrok18tWs0fZq2I8H9sGaemcxlZ2TJ5hZA66BpNGTWBqVW5ZCtSjqFEadyMBnEeHSxMySxlZQT+WytdXd0AQR4vDGDtDDz/ALXV66de3yQcmEmirMPfr7pzxOIakl5caCaTUqRvYi0tpYMLJs9xdXuRj05EekfYf4Y8s6TrAVH0alILJpbuL7WP69vOPU0Pyr9hhZ2o5rntymxX3W+FaQ02qW9UerI81mmcuRHFqihUmgf4pDW9uQBR/QB5JGG+R47GUnP4jQQBSNqHNBq1DCzsVXuPLfW7rORiO/LjP+yP+WIPMeoOGIdJmypb+FdDt/uqCf6YVlgcb1UfhQ91kqnk4nGqI/ODuTvG6sSoG27XpOr77UPfDnP8b1tExkSWQRIsYFsO50q6mwGOwfTXSou8WPnPWfD0JAgkdh+kZUqft+aEH9fGBD1Pxf8AGPFJHAIIIwa1cvU7sdJNIWFhdgCf1Ma2GLtgBOxW0HZJleBRo7nh8UMTcLbSAmppA2oNWmyaNVtpJs7V+pTjcfEomj3cEN+k7CqrdQCL72RtQAxK8pWVgHCVRVRqLMAQps1S9zRNfLXnEv6P48mSiaPMQc+NpGaNo1QsnllYSFDV9Qq/mI8Y1liDqKa9r9mNkyujG2hoctkRfC/1MsqHJtJreFQY2Pd4uwBvfUnyn6aT5OEPVvrHNZXPGJERo1RHCMpHNVtmbmfoIbpGxHSTRvZ8fXnD41ZgjpIqsVU5dlLFQekMFKgmq3OAr1P6hkziKZMvE7IA8U8fSqalBeNxI3UhFiwQ1qrBbrGRFb6eqUS5o2hpNHzUz6w4vFxL8JHGsqTBy5jeMqwsBQAzUhtmWmVjYBw39NcUHCWzpzMUup2QxIqMRIFGkkPWig2xYn672LjeNZ15AjfmM/LjDtL3GkHddgdNEEEjUTd3juUyBBFJHpFBSJAQT1a4wLFggE0oAvpvxjDvdzXkl36qpC+uFLvP+p85POIczJy4mV2eKG4ygAsapN3YV37A+3cYl1gECMzIEXSumFloKBfUqhbVitbdgRvRLHAhkcrmMrrzDcr8yIhmkJcNpssoK2AvUi73uBYwYxZ1TBHmWmuVhqEZNHe2VmINlf01Rqththb2hncQNxpsd/b4edJthXhzd7KT43m+dNkIVk5imdF7FdIQFipBF2OkWfpthl6xAyOYmDJqST8yEUTYZtTqDdBhKfbZWXxeH2SZX4jkCukRiKSZiCCthVo3Q9zvgf8AWHqA57MawG5EdiBR5sbykf3vHso8EtgzCsD8OM3G/rX0HwR2Eje+eme/p1t5qFzMvSsjaOdFNzHcA3MpoMt6q0IBQWtwTuDd2T8NcsZZsxnTZV6iiJFWq77bml9t+xGAHOvFIsaRKyIy03NZdLOCdTA3Siioskedh3NmfDrjcf8AkpHkZUXLK0crbUOX+o17rTfW8FgcfZb9oxNjylmgP1H5RD6h45DkoGnnbSi7bbliewA8nz9gT2Bw/jkDAMDYIBH74pH1lxVs6UmlZRDJqEEQYaokUlGaQEdMj7HzQoeDdpegs9zuHZVz35Sq33XpP9RjpCCkgdG1rncb+SnsbxrGYqsULeteITAJlsqpM016nFfkxggFrOyszFUU70STR01gCyfDyFcNBphWEtp1UXugX3GpzqO9/wB7feiQeslriDa75cmVi2H6hHLIXHuSC6H/AGh4sGFZhNNUCSyxkMVSRTqOq9h2CkdRoV3AA32FxDiTl5JhhW03Nz+y7l4vMzjMSSfM2gvSdC7ECyQy0wJBUdRsecN+I5doJNLyl1bSY+ou3W2wUqtFm2Okm9zvVEOMhldcuhQFaYlWo6FWjaA+RVLYAF0N/GEc4HZXMUcYREED8kEBnu7XSRpkYgm96s7b3jAeLcon9p0C3DktM/LnkMD/AKtZuq7EkaloaiRvW38s57xRvDE6Nr024UmtJ1K27aljJ2IoEmwO4xrOZl2CwliVVCpUiiSxLEEjeySQCNt/3wrwwyyHlo0aLKNDnV/AXCq/laJvb+7e5rHAddOvJWLTXiPXNOeGZkQGbl8rUsdaHfUWvsyBTsQf02KAPuCY7MTDMPp1lsy5RoXYgGIqKZy62RuFCj9Ru7S65mjGvkInOzAvQVAAZvcmhSIAW1URpbvZoyHCeGRwctxIjSGjKx21yE0EAul02Qv3HnfFTIYWh3w8zz6/KGxEg1aNz8h11spqLj2eTRHJFlGkJKFgzUxXu1KCF1dwP8MLL6nz2hXaLKgNdDXJYAJAJGkabq98QpbSGA1Eg6mVCGqz52A7m9RqzXcndxHPl1Ry5eRiwZAbIsUOogFSAKIJHe/2w/XTnl5adeiCyBPI/V2eOxy8Ktt0kyE/bYEX9PqPfAtxjISvmGdeRA0nW8amQq7d9Xy9Dne/BqzvuSPIKZoGJcIY1dg0iA0ekIpAcahRAsEdhjSZsyK0Z2CNzDrHYil2req/mL7bYn+QxDTdgDXYDqlePwODmHVDHD+HzO+oGGQsGIbW+x6usHT1VXbt798Ns5wt1LyzPAFXd3Our9iACSWqgBRJIo74JkIRXZ2BWidV1pWwTW5IAUg35I+mwRxXiZzkos1ChJjBBqWjQZg3gg7DfyfJwbg8VisRLv4RuaRbJ8RI4Na42fTROvTBafSCEjdrILEKBQZrNg328352N3jZCys2hVtiW+UUo2PyrVKN/t74W4dk1sSFkCLIoKWmslmo6Q1ixXc0BsTscJCQxyXGzx6meP5gCLNVa+62TVg7EXh4nbTlGUmzVdV7JHPZ9IlFp1AmyP12KVALsbWf3Hat0eH5Zo8vqDxsjyAPGCQ8DE6Y9aP3U7APXgdx2K/Snodc1k/xRZVzEgV4OnphMbBgCPNsoDe+59qieIZh4UEU0awzRyFwpQF9WkjWhKnXH2J0X4sDfA0z70q15LtfFnEGsvh19evJOs9EzlS8oeRw4Y3qZAhIAbfswoir7fSscZtHUqzScyUqNaGS2WgCNW2oKCSBdA6TXgYaJO2XlRxoMpVXUo4Omza2ALDC+oXW9bju64jPqzU75laa2BiLAlbBpVK0GonXRFkAA3VYBOo1XnAyrKg8xxX8RWWchIE3ARCzSbnVpA1MBaEkgfUmsGsTQtAnKRSWXVG+o0FoDvVdNMeoDc0QDgIzGZUUIeuVqPLVaqzZ1laNkH3sV2FYMuBcKlhgfKSKjPKjidS1FUcW2m/lrvt38YHxgFDceVA8OuKdYJ1t0bQ+q36f4I/EkzU1lY3gbL5ezsb3Ld/lZtyL3U174A+sLfysdqs9J3UrXgggqa9sXZ6Bzd5fkNQlyrGCQCuqt1fbanWm28k+2K+9e8LOXz7Ff7OdTOosAWCOaBe16qf/AOZ5wwaGhoa3YbJz2ZLllLT/ALfVRfLVMsyq5RuYoeJVatKgsZG71TErRFXXkjETlixUxrJUMjLIUYii6jYtvuQNwO1gXuBS27L4UMSb2Ort7nt/zwplwi0JlNXQAF136+kgbNuF2DV37nHQTwTp8TCRm14j165p1mckkaiMksyzMjPG0ZT5Aen9Re9tVaew73g/+DWa1ZKSMmzDOw+2oB/8WOAOCQLAw5aGTWjAszfKpJZCo2IO1m9/btgr+FWY05rMRdNPDFKNPuLBB/vAFQfasdB0QHabCWZjwP1H5VnYzGYzFbSRQfqrgzZiMNEVXMRW0TMLW2GllbzpYbbbghWG6jFaZNrd4ZFZJIl1GOVwCK3pSfmDAUpFg7n6YubEVx30/l84oE8YYr8rg06fVWG4xm9jXjVbRTOj22VWcypCEIDIdSqpI06T3s7CukEi+4+2HXF555J3keWLcjUyHoUrS7e+mib7e/tibb0VnMszPk8yj6gVKzIAxU+Naij/AN4rf174gOIcE4hQDZIHSGoxlHsnsfmSq7bUarfbfD9O8aAoz9VG42dEkf0AuzxqFLsdtXcspFk79SksP4SKwnNyVZ2ZX5JeuXGBZUuehQTZY2Bvtdk1hZYc2EKfg8612QCiBQTp/wC1J2qu5sX2vCb+ms/MyMmVkidBs/NERBPc0LFnf9vrZPWQPujt7Lj8SzLbTr7qS9PcA5cTZiVTqk1qUVl7USI77laNnYEkfYBzykjeihZgTWuwAfcUQGIAHb+nfCfDPhtm2YvPnpI7AUiJmJIF0CzE9rP037Ym2+GsJFNms412Tc3cnck7Vud8YyYFz32X9fhAZ/JR6KY7XaQyAjpqwLDBekkADpG3sL3w4hikRUCIGMtBAVF9DFgwDWCPJNXQHmsO/wD2dx7D8XnKHYc47YVj9CKukjO54Fb0nnna+9e14o3AOB/eoX+ShMnlnHzBVWMGzISvN/UALre72u+112w1izUiKeWXK0a06QwJB0kd+wrfcGx57EJ+HkdV+Lzte3OOOJfhvCylWzObKsKIMuxA7Xtvif47mR8Cu5yq849xOScx5aIk5XdiNgHZSGdQwPUgZls2bINbVaQjKUwogDSflGkeTZ8UD5A23wU+qOFkZkZXKZaRmjy0awstKiFncyl2Pe10Ch59hiR4F8MksSZ1hK4qo12jX6e5w5iEcTA0fyjsLjGQRGhbiUEJn4CU0AgEka2DIkh7inJoMR00BsBYsk1I8Qk1STFEjVN2TdjsQqhATvY2Ydv1dgKNwPw6ExckxIYiKMZUFa+3bARxf4chNTZFgt3cEpJjOxrSw60okGt12G2Ltmbstoe0/Fco56jz8k9+E2YvJyR+YsxKv2BOsfbZscfFDiSxxwxPlFzAmZgC7FQhUAgAqCwc2SKrZW74afDRJosxnIp4niZuXJTdjQKEqwJDDZdx9O2DXjHC4s1E0My6kb9iCNwVPdWB3BGMXkB5SmUAlwYeJpU9Fl8yFQTF1MhpEdy7lVOkIdg5YG0rSNgD9kOL5CVlXSDrkOpyWZQ4PzFCQW0i1sgbAmhviQ496NzeVcsitmoz/wBIp/Mr++tgk/3l72bGMyvAs/n9MZR4oVpQ8uxRV2pFsqoqhsOwHkAjHuznzD+EmOHkMm34SPo/OQDNSxtBFH+THEADrJb81tQ1VUgu6o/Ie2C2LJ8yZakCvWoyMRTKVIB2qwdx3I/fEJxPhKcNzSKsUzQNFFqdFvUVeUyWR1K3UlEGxfnfCT+pIUlZgsgRjVNFKSE7Vq0sdW5o79/vhdjoJXy5mgkaac9NerTmI5W07fmiHOcQGVz0GYUCOKRFy88flBf5TtQrZiRf8Mn0rEj8S+Gc3Kc0C2yzc3buUorKP9wlh9UXAVNxnJziVGlKxMCBzYpNZXT8qnQACTsSfHbsKOfh/wAaGayuh2EkkJMMjf8AxANlffw60T9dQ8YMwrpMn/INR5UoHZXW0qr5zlpJGYCdcuLOkFC6RjdjqNgKWPc7DVvvhLI5fM5YRzmOSKMraSNGHWja09A6QUJBte3bE7wH0pMc7NkmsZOJ1Z9v7ZF64FJN6qsX9QfbFvqoAoAVVV9PbBZIamEuPdmHd7VRvW+a87roMakUQSSSGsEntt2FA1t7nE96Hz6pxPLEbCRXhO5JJI1C/Y2tUNth74sPjfoLJZkl+XyZT/0kNKT/AN4UVb9wcBuZ9B53LTwyxMuYSKVGFdDgBra17PsT2IPbbFWgWtZu0GzQuY4UfLZWzf8A6rGY6sfXGYqlK6xmMxmNFRbGMxmMxFFvGsaxmOqLeMONYzHFFvGsZjMRRZjeMxmIouV7n9v+OOsZjMRRaxvGYzEXFo9x9j/wxvGYzHSosGNnGYzEXVg7HDXN4zGY6FxDnEvOO/RvzzfZf8WxmMxbgoiVfnb7D/FsdjGYzFF1YcbGNYzHFFrGYzGY6o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08" name="Picture 8" descr="http://glittermeetsglue.com/wp-content/uploads/2014/01/2D-geometric-freeform-organic-shapes-math-art-teacher-etsy-clipart.jpg"/>
          <p:cNvPicPr>
            <a:picLocks noChangeAspect="1" noChangeArrowheads="1"/>
          </p:cNvPicPr>
          <p:nvPr/>
        </p:nvPicPr>
        <p:blipFill>
          <a:blip r:embed="rId2"/>
          <a:srcRect l="2632" t="11842"/>
          <a:stretch>
            <a:fillRect/>
          </a:stretch>
        </p:blipFill>
        <p:spPr bwMode="auto">
          <a:xfrm>
            <a:off x="1415955" y="638432"/>
            <a:ext cx="6280245" cy="568616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descr="https://encrypted-tbn1.gstatic.com/images?q=tbn:ANd9GcTqSKyOC-Zloxj6dU5zxQpOnWFnveeNR2ByHOwlbNlnOtm_mvA_"/>
          <p:cNvSpPr>
            <a:spLocks noChangeAspect="1" noChangeArrowheads="1"/>
          </p:cNvSpPr>
          <p:nvPr/>
        </p:nvSpPr>
        <p:spPr bwMode="auto">
          <a:xfrm>
            <a:off x="155575" y="-1074738"/>
            <a:ext cx="2971800" cy="22383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6" name="AutoShape 4" descr="https://encrypted-tbn1.gstatic.com/images?q=tbn:ANd9GcTqSKyOC-Zloxj6dU5zxQpOnWFnveeNR2ByHOwlbNlnOtm_mvA_"/>
          <p:cNvSpPr>
            <a:spLocks noChangeAspect="1" noChangeArrowheads="1"/>
          </p:cNvSpPr>
          <p:nvPr/>
        </p:nvSpPr>
        <p:spPr bwMode="auto">
          <a:xfrm>
            <a:off x="155575" y="-1074738"/>
            <a:ext cx="2971800" cy="22383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8" name="AutoShape 6" descr="https://encrypted-tbn1.gstatic.com/images?q=tbn:ANd9GcTqSKyOC-Zloxj6dU5zxQpOnWFnveeNR2ByHOwlbNlnOtm_mvA_"/>
          <p:cNvSpPr>
            <a:spLocks noChangeAspect="1" noChangeArrowheads="1"/>
          </p:cNvSpPr>
          <p:nvPr/>
        </p:nvSpPr>
        <p:spPr bwMode="auto">
          <a:xfrm>
            <a:off x="155575" y="-1074738"/>
            <a:ext cx="2971800" cy="22383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0" name="AutoShape 8" descr="https://encrypted-tbn1.gstatic.com/images?q=tbn:ANd9GcTqSKyOC-Zloxj6dU5zxQpOnWFnveeNR2ByHOwlbNlnOtm_mvA_"/>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82" name="Picture 10" descr="https://encrypted-tbn1.gstatic.com/images?q=tbn:ANd9GcTqSKyOC-Zloxj6dU5zxQpOnWFnveeNR2ByHOwlbNlnOtm_mvA_"/>
          <p:cNvPicPr>
            <a:picLocks noChangeAspect="1" noChangeArrowheads="1"/>
          </p:cNvPicPr>
          <p:nvPr/>
        </p:nvPicPr>
        <p:blipFill>
          <a:blip r:embed="rId2"/>
          <a:srcRect/>
          <a:stretch>
            <a:fillRect/>
          </a:stretch>
        </p:blipFill>
        <p:spPr bwMode="auto">
          <a:xfrm>
            <a:off x="1106727" y="912410"/>
            <a:ext cx="6894273" cy="520531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81000"/>
            <a:ext cx="7772400" cy="5016758"/>
          </a:xfrm>
          <a:prstGeom prst="rect">
            <a:avLst/>
          </a:prstGeom>
        </p:spPr>
        <p:txBody>
          <a:bodyPr wrap="square">
            <a:spAutoFit/>
          </a:bodyPr>
          <a:lstStyle/>
          <a:p>
            <a:r>
              <a:rPr lang="en-US" sz="3200" b="1" dirty="0" smtClean="0"/>
              <a:t>Texture</a:t>
            </a:r>
            <a:r>
              <a:rPr lang="en-US" sz="3200" dirty="0" smtClean="0"/>
              <a:t>, another element of art, is used to describe either the way a three-dimensional work </a:t>
            </a:r>
            <a:r>
              <a:rPr lang="en-US" sz="3200" i="1" dirty="0" smtClean="0"/>
              <a:t>actually</a:t>
            </a:r>
            <a:r>
              <a:rPr lang="en-US" sz="3200" dirty="0" smtClean="0"/>
              <a:t> feels when touched, or the </a:t>
            </a:r>
            <a:r>
              <a:rPr lang="en-US" sz="3200" i="1" dirty="0" smtClean="0"/>
              <a:t>visual</a:t>
            </a:r>
            <a:r>
              <a:rPr lang="en-US" sz="3200" dirty="0" smtClean="0"/>
              <a:t> "feel" of a two-dimensional work.</a:t>
            </a:r>
          </a:p>
          <a:p>
            <a:r>
              <a:rPr lang="en-US" sz="3200" dirty="0" smtClean="0"/>
              <a:t>Take rocks, for example. A real, 3-D rock might feel rough or smooth, and definitely feels hard when touched or picked up. A painter, depicting a rock, would create the illusions of these qualities through use of color, line, shape, etc.</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DECORATED ROCKS"/>
          <p:cNvPicPr>
            <a:picLocks noChangeAspect="1" noChangeArrowheads="1"/>
          </p:cNvPicPr>
          <p:nvPr/>
        </p:nvPicPr>
        <p:blipFill>
          <a:blip r:embed="rId2"/>
          <a:srcRect/>
          <a:stretch>
            <a:fillRect/>
          </a:stretch>
        </p:blipFill>
        <p:spPr bwMode="auto">
          <a:xfrm>
            <a:off x="990600" y="890587"/>
            <a:ext cx="7467600" cy="4900613"/>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4524315"/>
          </a:xfrm>
          <a:prstGeom prst="rect">
            <a:avLst/>
          </a:prstGeom>
        </p:spPr>
        <p:txBody>
          <a:bodyPr wrap="square">
            <a:spAutoFit/>
          </a:bodyPr>
          <a:lstStyle/>
          <a:p>
            <a:r>
              <a:rPr lang="en-US" sz="3600" dirty="0" smtClean="0"/>
              <a:t>In the visual arts, </a:t>
            </a:r>
            <a:r>
              <a:rPr lang="en-US" sz="3600" b="1" dirty="0" smtClean="0"/>
              <a:t>texture</a:t>
            </a:r>
            <a:r>
              <a:rPr lang="en-US" sz="3600" dirty="0" smtClean="0"/>
              <a:t> is the perceived surface quality of a work of art. It is an element of two-dimensional and three-dimensional design and is distinguished by its perceived visual and physical properties. Use of </a:t>
            </a:r>
            <a:r>
              <a:rPr lang="en-US" sz="3600" i="1" dirty="0" smtClean="0"/>
              <a:t>texture</a:t>
            </a:r>
            <a:r>
              <a:rPr lang="en-US" sz="3600" dirty="0" smtClean="0"/>
              <a:t>, along with other elements of design, can convey a variety of messages and emotions.</a:t>
            </a:r>
            <a:endParaRPr 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81000" y="381000"/>
            <a:ext cx="8382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charset="0"/>
                <a:cs typeface="Arial" charset="0"/>
              </a:rPr>
              <a:t>Physical Texture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cs typeface="Arial" charset="0"/>
                <a:hlinkClick r:id="rId2"/>
              </a:rPr>
              <a:t>  </a:t>
            </a:r>
            <a:r>
              <a:rPr kumimoji="0" lang="en-US" sz="3600" b="0" i="0" u="none" strike="noStrike" cap="none" normalizeH="0" baseline="0" dirty="0" smtClean="0">
                <a:ln>
                  <a:noFill/>
                </a:ln>
                <a:solidFill>
                  <a:schemeClr val="tx1"/>
                </a:solidFill>
                <a:effectLst/>
                <a:latin typeface="Arial" charset="0"/>
                <a:cs typeface="Arial" charset="0"/>
              </a:rPr>
              <a:t>A bumpy texture of a sidewalk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1" u="none" strike="noStrike" cap="none" normalizeH="0" baseline="0" dirty="0" smtClean="0">
                <a:ln>
                  <a:noFill/>
                </a:ln>
                <a:solidFill>
                  <a:schemeClr val="tx1"/>
                </a:solidFill>
                <a:effectLst/>
                <a:latin typeface="Arial" charset="0"/>
                <a:cs typeface="Arial" charset="0"/>
              </a:rPr>
              <a:t>Physical texture</a:t>
            </a:r>
            <a:r>
              <a:rPr kumimoji="0" lang="en-US" sz="3600" b="0" i="0" u="none" strike="noStrike" cap="none" normalizeH="0" baseline="0" dirty="0" smtClean="0">
                <a:ln>
                  <a:noFill/>
                </a:ln>
                <a:solidFill>
                  <a:schemeClr val="tx1"/>
                </a:solidFill>
                <a:effectLst/>
                <a:latin typeface="Arial" charset="0"/>
                <a:cs typeface="Arial" charset="0"/>
              </a:rPr>
              <a:t>, also known as </a:t>
            </a:r>
            <a:r>
              <a:rPr kumimoji="0" lang="en-US" sz="3600" b="0" i="1" u="none" strike="noStrike" cap="none" normalizeH="0" baseline="0" dirty="0" smtClean="0">
                <a:ln>
                  <a:noFill/>
                </a:ln>
                <a:solidFill>
                  <a:schemeClr val="tx1"/>
                </a:solidFill>
                <a:effectLst/>
                <a:latin typeface="Arial" charset="0"/>
                <a:cs typeface="Arial" charset="0"/>
              </a:rPr>
              <a:t>actual texture</a:t>
            </a:r>
            <a:r>
              <a:rPr kumimoji="0" lang="en-US" sz="3600" b="0" i="0" u="none" strike="noStrike" cap="none" normalizeH="0" baseline="0" dirty="0" smtClean="0">
                <a:ln>
                  <a:noFill/>
                </a:ln>
                <a:solidFill>
                  <a:schemeClr val="tx1"/>
                </a:solidFill>
                <a:effectLst/>
                <a:latin typeface="Arial" charset="0"/>
                <a:cs typeface="Arial" charset="0"/>
              </a:rPr>
              <a:t> or </a:t>
            </a:r>
            <a:r>
              <a:rPr kumimoji="0" lang="en-US" sz="3600" b="0" i="1" u="none" strike="noStrike" cap="none" normalizeH="0" baseline="0" dirty="0" smtClean="0">
                <a:ln>
                  <a:noFill/>
                </a:ln>
                <a:solidFill>
                  <a:schemeClr val="tx1"/>
                </a:solidFill>
                <a:effectLst/>
                <a:latin typeface="Arial" charset="0"/>
                <a:cs typeface="Arial" charset="0"/>
              </a:rPr>
              <a:t>tactile texture</a:t>
            </a:r>
            <a:r>
              <a:rPr kumimoji="0" lang="en-US" sz="3600" b="0" i="0" u="none" strike="noStrike" cap="none" normalizeH="0" baseline="0" dirty="0" smtClean="0">
                <a:ln>
                  <a:noFill/>
                </a:ln>
                <a:solidFill>
                  <a:schemeClr val="tx1"/>
                </a:solidFill>
                <a:effectLst/>
                <a:latin typeface="Arial" charset="0"/>
                <a:cs typeface="Arial" charset="0"/>
              </a:rPr>
              <a:t>, are the actual variations upon a surface. This can include, but is not limited to, fur, wood grain, sand, smooth surface of canvas or metal, glass, and leather. It differentiates itself from visual texture by having a physical quality that can be felt by touch. </a:t>
            </a:r>
          </a:p>
        </p:txBody>
      </p:sp>
      <p:pic>
        <p:nvPicPr>
          <p:cNvPr id="62467" name="Picture 3" descr="http://bits.wikimedia.org/static-1.24wmf9/skins/common/images/magnify-clip.png">
            <a:hlinkClick r:id="rId2" tooltip="Enlarge"/>
          </p:cNvPr>
          <p:cNvPicPr>
            <a:picLocks noChangeAspect="1" noChangeArrowheads="1"/>
          </p:cNvPicPr>
          <p:nvPr/>
        </p:nvPicPr>
        <p:blipFill>
          <a:blip r:embed="rId3"/>
          <a:srcRect/>
          <a:stretch>
            <a:fillRect/>
          </a:stretch>
        </p:blipFill>
        <p:spPr bwMode="auto">
          <a:xfrm>
            <a:off x="155575" y="738188"/>
            <a:ext cx="142875" cy="1047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229600" cy="5262979"/>
          </a:xfrm>
          <a:prstGeom prst="rect">
            <a:avLst/>
          </a:prstGeom>
        </p:spPr>
        <p:txBody>
          <a:bodyPr wrap="square">
            <a:spAutoFit/>
          </a:bodyPr>
          <a:lstStyle/>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Arial" charset="0"/>
                <a:cs typeface="Arial" charset="0"/>
              </a:rPr>
              <a:t>Specific use of a texture can affect the smoothness that an artwork conveys. For instance, use of </a:t>
            </a:r>
            <a:r>
              <a:rPr kumimoji="0" lang="en-US" sz="2800" b="0" i="1" u="none" strike="noStrike" cap="none" normalizeH="0" baseline="0" dirty="0" smtClean="0">
                <a:ln>
                  <a:noFill/>
                </a:ln>
                <a:solidFill>
                  <a:schemeClr val="tx1"/>
                </a:solidFill>
                <a:effectLst/>
                <a:latin typeface="Arial" charset="0"/>
                <a:cs typeface="Arial" charset="0"/>
              </a:rPr>
              <a:t>rough surfaces</a:t>
            </a:r>
            <a:r>
              <a:rPr kumimoji="0" lang="en-US" sz="2800" b="0" i="0" u="none" strike="noStrike" cap="none" normalizeH="0" baseline="0" dirty="0" smtClean="0">
                <a:ln>
                  <a:noFill/>
                </a:ln>
                <a:solidFill>
                  <a:schemeClr val="tx1"/>
                </a:solidFill>
                <a:effectLst/>
                <a:latin typeface="Arial" charset="0"/>
                <a:cs typeface="Arial" charset="0"/>
              </a:rPr>
              <a:t> can be visually active, whilst </a:t>
            </a:r>
            <a:r>
              <a:rPr kumimoji="0" lang="en-US" sz="2800" b="0" i="1" u="none" strike="noStrike" cap="none" normalizeH="0" baseline="0" dirty="0" smtClean="0">
                <a:ln>
                  <a:noFill/>
                </a:ln>
                <a:solidFill>
                  <a:schemeClr val="tx1"/>
                </a:solidFill>
                <a:effectLst/>
                <a:latin typeface="Arial" charset="0"/>
                <a:cs typeface="Arial" charset="0"/>
              </a:rPr>
              <a:t>smooth surfaces</a:t>
            </a:r>
            <a:r>
              <a:rPr kumimoji="0" lang="en-US" sz="2800" b="0" i="0" u="none" strike="noStrike" cap="none" normalizeH="0" baseline="0" dirty="0" smtClean="0">
                <a:ln>
                  <a:noFill/>
                </a:ln>
                <a:solidFill>
                  <a:schemeClr val="tx1"/>
                </a:solidFill>
                <a:effectLst/>
                <a:latin typeface="Arial" charset="0"/>
                <a:cs typeface="Arial" charset="0"/>
              </a:rPr>
              <a:t> can be visually restful. The use of both can give a sense of personality to a design, or utilized to create emphasis, rhythm, contrast, etc.</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Arial" charset="0"/>
                <a:cs typeface="Arial" charset="0"/>
              </a:rPr>
              <a:t>Light is an important factor for physical artwork, because it can affect how a surface is viewed. Strong lights on a smooth surface can obscure the readability of a drawing or photograph, whilst they can create strong contrasts in a highly textural surface such as moose or pigs.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http://upload.wikimedia.org/wikipedia/commons/thumb/6/60/Surfaces_bumpy_walkway_between_sidewalk_and_street_closeup_view.JPG/220px-Surfaces_bumpy_walkway_between_sidewalk_and_street_closeup_view.JPG"/>
          <p:cNvPicPr>
            <a:picLocks noChangeAspect="1" noChangeArrowheads="1"/>
          </p:cNvPicPr>
          <p:nvPr/>
        </p:nvPicPr>
        <p:blipFill>
          <a:blip r:embed="rId2"/>
          <a:srcRect/>
          <a:stretch>
            <a:fillRect/>
          </a:stretch>
        </p:blipFill>
        <p:spPr bwMode="auto">
          <a:xfrm>
            <a:off x="1400803" y="1128106"/>
            <a:ext cx="6371597" cy="48366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458200" cy="5016758"/>
          </a:xfrm>
          <a:prstGeom prst="rect">
            <a:avLst/>
          </a:prstGeom>
        </p:spPr>
        <p:txBody>
          <a:bodyPr wrap="square">
            <a:spAutoFit/>
          </a:bodyPr>
          <a:lstStyle/>
          <a:p>
            <a:r>
              <a:rPr lang="en-US" sz="3200" b="1" dirty="0" smtClean="0"/>
              <a:t>Point</a:t>
            </a:r>
          </a:p>
          <a:p>
            <a:r>
              <a:rPr lang="en-US" sz="3200" dirty="0" smtClean="0"/>
              <a:t>A point is an exact location. It has no size, only position.</a:t>
            </a:r>
            <a:br>
              <a:rPr lang="en-US" sz="3200" dirty="0" smtClean="0"/>
            </a:br>
            <a:r>
              <a:rPr lang="en-US" sz="3200" dirty="0" smtClean="0"/>
              <a:t>Drag the points below (they are shown as dots so you can see them, but a point really has no size at all!) </a:t>
            </a:r>
          </a:p>
          <a:p>
            <a:r>
              <a:rPr lang="en-US" sz="3200" dirty="0" smtClean="0"/>
              <a:t>View Larger </a:t>
            </a:r>
          </a:p>
          <a:p>
            <a:r>
              <a:rPr lang="en-US" sz="3200" dirty="0" smtClean="0"/>
              <a:t>Points usually have a name, often a letter like "A", or even "W"</a:t>
            </a:r>
          </a:p>
          <a:p>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229600" cy="5693866"/>
          </a:xfrm>
          <a:prstGeom prst="rect">
            <a:avLst/>
          </a:prstGeom>
        </p:spPr>
        <p:txBody>
          <a:bodyPr wrap="square">
            <a:spAutoFit/>
          </a:bodyPr>
          <a:lstStyle/>
          <a:p>
            <a:r>
              <a:rPr lang="en-US" sz="2800" b="1" dirty="0" smtClean="0"/>
              <a:t>Visual Texture</a:t>
            </a:r>
          </a:p>
          <a:p>
            <a:r>
              <a:rPr lang="en-US" sz="2800" i="1" dirty="0" smtClean="0"/>
              <a:t>Visual texture</a:t>
            </a:r>
            <a:r>
              <a:rPr lang="en-US" sz="2800" dirty="0" smtClean="0"/>
              <a:t> is the illusion of having physical texture. Every material and every support surface has its own visual texture and needs to be taken into consideration before creating a composition. As such, materials such as canvas and water colour paper are considerably rougher than, for example, photo-quality computer paper and may not be best suited to creating a flat, smooth texture. Photography, drawings and paintings use visual texture both to portray their subject matter realistically and with interpretation. Texture in these media are generally created by the repetition of shape and line.</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descr="data:image/jpeg;base64,/9j/4AAQSkZJRgABAQAAAQABAAD/2wCEAAkGBhMSEBUTExQWFRUVGSAYGBcYGR4dHhsgICIiISAhICAgICYhICMjHiMhIS8hIycpLC0uICQxNTArNSYuLioBCQoKDQwNFA8PFCkYFBgpKSkpKSkpKSkpKSkpKSkpMCkpKSkpKSkpKSkpMikpKSkpKSkpKSkpKSkpKSkpKSkpKf/AABEIAOQA3QMBIgACEQEDEQH/xAAbAAACAwEBAQAAAAAAAAAAAAAEBQIDBgABB//EADgQAAICAgEEAgICAgAFAwMEAwECAxEEEiEABRMiBjEUMiNBQlEVM0NSYSRicQeBoVNjcpEWJTT/xAAWAQEBAQAAAAAAAAAAAAAAAAAAAQL/xAAaEQEBAQADAQAAAAAAAAAAAAAAAREDITEC/9oADAMBAAIRAxEAPwBt8lxcqTEwsyCF5J0i99GCyetEHYcE1tS29lrCya2H/e/yIYUAeFmChHnynKhnYIqnVBzdGqHJBAILchZvcWx0laBY6wMeNEBYabynmq5pYtdRwWElcHpT8yyzJkvE6u8D6ZURiZyzUgDBda/oepU8+/JJpQZYnZckYe6yL+RNOuU0gf1Yg8DZgAbACkKUBVqAVTqA8HFXC768QjYQZiGlBVo2bUOpC3dKVmFEXbWLB9Ru4/GXiwoInlaFYw0kkeoVReuoaQM1eKIahtWUsG2LLspaw/Ikh7fi5E4Gt2srI7qlLSnfQPGzOwBaQBSFf/YsIf8A+bqiuBHGk5kYhVAUkEtQUuKZgddyCF2ba6YFmXcsHbLSRDIZY4WgcElYz5UMgZgwrmRQp+zbrf0KEkyMWTuPjfHIZNJUeyC8rELyuwUlAykWpX2/x19mC4scE02ROAMrJ9jDHMbKxrotElBwp+woov8AbGj0GY7Z8rzM2OJ4sOR6NePyKPuxKWBKUdfVWJ+5GagQF61Xau3kK7SNGYwzNIsSkRLqbK8ud2r1YilHsD/29U40uTkkQyquMisHeNHPEeppC6BdX3HPLLQNE8Dq75JMyYn42NE4cxgJ4QSiMuuqK5XUAcD9eFBNcEdAtzMIyx5SrlNjSTkOZFtiTXMWpXYJrqQI33JL/VG4d3jc58UkEkMkuJC8TR5BcFhIBTqADtz6k8k0ym2XobusGMMktJKZMkquQcce4Qpp7uVtiq8VGpG1kHYEkaPsfaIIBK4BMjHyyu4uR2BIGzkH/LbUAVqfUf2Qr+MdpkSEGSODH/xIhi8dexsAUOOB7tVmzqtCwO9/JDDjFcA40ai955H1WIs3J/TVyXNFi37MCQ/t1RkfKRk5ixrI+pDkRqoIqMlTKQDvTMdFF6n79gLAfZMBcdRBkFGklWOJ8eOnKs4LGy0gJ9VBrk0Fe2IY9BOTIaKERSShsifFn1kRRckkZDJQFPJJo5BC3ZsUP7KwuzR9qxkysraaWONIUjjXbUlVVVHALl2RF2PF1QUdNjFBiK+XPqohSob2YRpXFlQ1sxu2RfohfbWzQ2XoDJG35s2XMIkRyiRp4y5KggcrGA4obkkf+S3QCR96kz4jePOVkBdTJHrEPsKB7CQ/7YstGjqQStw+Nd6kkYx5licDYxuUNbWLQBgQllgPslfHZDcvXN3mKXMl7a4k/ImxdZJEaRUVmH0EFqppuZVH2ao+wDLt3cY54Y1R5oh5DHGSUZnCMwQAOjX6J5CBR0IJJsnoCPkMj5BijCz+GQnyNEdQFAoh35KqTXAGxPIOoN5FO4QJgLBgJLrNkS4pPkZaMe71SkaGQA1WrUQWvm3mbMr5KxDMYLDG4cRneUyyKEEjRopVQAzUjUAR+lchZLkxdnhMMJlYyhXQGMhINhq8pYhmVeAWC2qnUartyDiVI1zJQcYBYkSCNohqskUnqsXPrvHItCuFUk+tmoZjvkLphTNEBk/jyuuqlSgOzEMCbP0AANrBP3yH3bvEkGJjKbDFF1MbFgWWiAzAMWRWKoXF3sGqm9DszLjx8qwSFmRs2ajqiqsaots3BLOu4uiAn1wQwYTunyozd6ZZC4jx2WKOCNyVYhxEWflkUhjwaU2E5WrOw7p2PGfIXuzbhIQJGVdVV2jUlXLFke1UBdZP7YD+2BkDj5Lo5woGyJStCST2XRnJcgLwRbPa1d0xFruJ3z5J2yPGKyCZoJpGCJCq6NoSoS1AGshBdQ5N2TeldBHvXcTC2GmGGypp5md29YzKPGgff6DbKQQta0t/9Ppl83wGrGhEphjjDSSNHYa6qwFU1yWN/wD98X037RjDGg8si6FF9Ucx7IrUaZlGoNgjgheBZNWM92PySZEudlCTH1Ein6MaxxjUBiWLEkAuSAB6n/56CadlkycJfBPOgeUyCWa0kkAWlYurIUXam1ABIsUOW6uly8qPJykkikEBBmR0QDVgqhxFJfuxsuPKq/oRyo2XLZPb8jNycUSPpI387St/GYYtgVTlFDhvWMbHYkEsg1obkZcQYxExmL+USpNIZJG1NN6NQCKlMaJ4ZQB1Aq7l3A4gaeWMnwLDFFkSqjvOrAlva0CtZ9mLaBSTd2OmOfO6hTDM2KG9iXXyeTYB7VmslV3K0PUfQoDqrt8j6oTKxwtBkvlTyas4kBOgUKgjjUUx+q4BFE9L+25jsXljzfI0pDFYGjcRrzqlqrWA24DGro8CqDVW4Hx6SXHz4MtxF+R7GVKUMAeX/YjUgKdSxAVgrUKUMcLOMUEohkWWHFhTxyMwaSVxu0pZiwAJUVyRRLE0K6j/AMOknwMeGaSQTqiO6s1B6IAR2A1PsQvIBcr9UT0g7hkyYONgxzVJI+WEnSMg/vGyiM0Ussrhrr/3amh1UF917Jg5mQj7yKdVdCpDF0ZQ6uASwdRJ7lnDKCrWPtumA7Ywhghw3WTHUFZllHkEiVuGVTZMhP04OnNkGlAU/JTjyTT48EaJkCOKFFJpZYI3BaOIj6oGjFqdtRastXosvvxiiDasFFKdiEVdnVVvanOx2CvqVbU/ViwtjhhwyZ21M07CqAt2cKDRNMFBAFbUABZ+qz3de3q8cuTEZJZvMFnMRMzgRSeyRKWpLo0U9lpCBZ4tw5fy53MhXbFljmRyGoAV5bfhVIBYFRdHkkCgpPyDu/4WK0mIskpnno+QsdGl9ttWpzqbAjBWmJBIrgC4Jy8HAaKH/wDUeMjxgAV40Y8sT9Eg0zcbhTQHxDv35UiGMNFDGGjVHe5JSpbeU/bnkAXtezSbbGj0L2TvU2aytjN5GpxLMxUqq7g6BVQB9lsLRBpaJB9g7xO3wRO84lVlY+GP2LRx7hFIVVrhnUetnX2IZQSAGKnwNs3/AIizQCKaFdBK6+SAqotWRro62WO2y+3sLpnuT2GSbIxZUMLYsjrLSorhnA2EvoKBVVC7MSDWvBq7sxVgiTCwpIXysbUpjz604skAFgaYLbgghrC2aUgww+9tkZ2RGHbHZcdQZCtOrCXYIwNbKokWgQDTkWdrAQ+ISB5cmGLFXAMZRxqpG6lvYEEeMlo9Lq6LAVag9IBMMPuk6zM28zvMQH1VY1DrCGWgrr4+Gsn2VLDcFnzdtlbAzYsiSLKnEXhkeJCJQeHMZNFpAPIGBVR90EvjoHNfuOP2nZljhmikURvSkojaqbQRiIsCVFKac7MBaqOglk9nzZplnmSJIFdTEsjCKNSzMGcob3kNBlMi0NlofdaLuuB5mhlkkMSR6R6pQR2dkAHuQmux1oDYiwpDGusd8b7ROyTvn480hVjJvmOpRLUjiywFVbNGgIsLRFalLK+QjRY0bLCXTEx9dkAWEl5Zv49QmzUKJUkgfqQeg0s+RIzxSIsatIZVlYxgSFI/KFYPf9Eg/wCqZufYAoPiXxFcPFcFlfIyI6EcLojABCCYg9AsSCx24PF8KR1V8kwpVJx1qKOHDSOOUMFVwZYQWccrqlN6BWBDsrEWNjZsGds2ORcjTHkhjVDIQsspJZ2VIwLBkXfZiFK7rS/w9BRh9pg7aEZ5JUaY+uPFDHEbdvGlgfyWFYr7OeWsUQKt+YfHIs4QOGjXJWEt4J2VZHjLH2YICzBfal+iWYMeT1HvvzVI+4LhpGoeNSjzEjyINQwWLbmypWyf/dqGKnpx3rtjSSYmQD42xneo5FBZ0ddPtSSRz/oGiLCnkgB33BibBEebM7ruyLPArsIF10YSPbHXUsdpRx/ZYrsbcyLEkdoBL458nGGPHIVIKhlJTltWLkqDoGv1Ab6sr+69nMc035bwtjShEXFYtJNOyAkFCGQRuwHj2N2qDb66Oz87wRRstpkZkiRwoVoY40VWYAgExRjn6C7MpKqST0CvsGGuOuVHnShJ5EEbxrTskZ422Ca/owJHKgktqDIQ2n7R2bGCxZMg/ix4FaBpBQhiCfZJC8kbMwbaqW6oWo+ad+DTv2+VX0mjVPIoFqzWBtZCEv66/wDyVKj1IbfIlil7fPG7PFF4zsOA6oCA5XYXRGwJkA/+12AR917wmblxYZhSdAolIc+qbGk2tWDMQVpbB1Dk3x158NeYtlR5DSBfqSE6jVkFMqKT/wAuRQCDqoIo37Uo2L27Dw5Id55EkMBVJ/qIiOku1kCq5Fm3+jtZAodPsP5QrzjEHlM7wkqWij8UbBQ4T+NgWAtQffT6Ak2PQVTaTWGVhNjNHO8cQaRnVpJGgjYgb3Y2KMNIw5IC0rIN2PucE8iz5EiQZaRP545NYxInNll3ahGAR9nUM98k0VkxyJjRq2VFDOyVPPqrbyRgBqoqaB9D9ccepIu3uH5K4+QZPCzsiIk0dsxBNAPGQvJLHVQxDf2RV9AP3n4yuZIkU2NIkSKkkUqBWUME5SRRUvBVRSk2FUFxsAAZPksGEiRQQ5PcbXdpMfZgAQAmxX1BKgHVQAAOALssgiwY0v5D7RrGI3SEFQzD2kCIrAAfsKBNEP8AXI6zL/IO4SRJJjrjYCEkeAhasBfYPsockEXQGtAHnqDQYvZEWfKzjKZo54xEIltzECE3BK+/Go4Qge31wD0D8J7imXMwmjZ8vH4V33UMm26bj62BsK1FaFgKGo3/ABDuOB+SFwceQaBopMhtggQMLFsxDbOECihQLURRHVuN8ydV7lK6xaY0hjRokt3aNGamAbnX75agLWhz1QNh/F/HIc2SWObIIEcLeQpjoxUBAwBttmAGosWwKqAVCso/jSiZp5mXaWAQ5UbWUfQqPIrE6pQ50rkMT93Y5VMzGwlDbROyE3RB0IaXY0AxGhIk0AIYFSLFnR4kmThxp4rD7ALJRAX2ptX2WtW14Dg3+rLyAzcWBBgY2Tlx5qZAYiNDayFAWBKbKyksSCD9barxwbddu7hF+Kq5EZEEpyJJHK0q/wAzAAyKzEsWYamwz8Ec2OrOwdlhwsKeMsMoqxmyfEAr/wBSAaI291yAx5H/AIIHSjJ+SRDXASMfjPF4Vjcsq7rTD+b7by7xr9Hk/wCROpDzu2FkT5EUEDQriBPWNNRFzHYPjBDMQxB0LalTwoYWTfmkkUsJxMjLx8eVqaJy5JQEGJm5oKLtQT/Rb6NkLx26eIZ74abSREQ4+w2RAgVpZU2Ook3c0pZQSt0dSAU2c+OIJ8rHVZ3IjmWUbEwxC9l1LIHplaxWxWqH+AOn7EFmyZoGjOU7KN5haRi1AVUVlsimNgg7VZ/rpe3cEyPycI/9KFI5MhwoVyraEOSNh5HDp/kKRj/4KAGWLvKRIilJckZcbBS2wfZXktaH/LJW2sq7Engr0i+Xd3lx8PFRdiMrIlypNiBarIAkZPsgAWuP1FDgg9BoO7/J8jAWFJyjZ08ujsqqJDApYRbNtQBkOoZmtlBJN2Rqu2ZEsUHlfxKYgWkRGaR3CiyCb9Sj2APdSt0F2Guf+Qdog7jJBIpQZSRFhfjmEkVqqmREcO4OxogFSQRdEBmPxxlilbGR43mjKrlzopLWT6IlkhVUbE2SLR7UsxJAb40hiyVx5XEuRkoZcrclysY2ZYdC/oXLtJsaHLAKBqFo/wCIzZHbsQ42KYo2iaVkiFRWCqBSuy2tsZfFt76EHYbAtO29ymbuWVE6xKwTaFFTUzJ/ifPxuF2LFVA1ZzyeSFnbO25mTkGKSaI449y+EFWIsJNirH7LF9i67MKZ7ALCwqkwZZO3jdYpZM10Kr/y4ooIhYO2z0gb2BDMC0q6gg8lZPYh+d+Z+a5WZFjUwAsY1VaJ3DGNEV1cl3UgbUf72uyZf+LR5jQs/hB/HhfhVBWmMqMK9L5Yk86R1yB0r7J3E5Hl7eBrDjSBZGLpC5C7DUIoAVWZa1K/odgduADrLjDZEbQR48mRkFmMu5lZYkARdW2R0FaM1cWXXksLH+T9+TthXGxfLJkTyLu7Et41cnmyjqWsUEosdtqYty77l3WPBxXeNLawQG9Tbtql3RC21cXSghAddesjF8Yiz8VDLN48mPZjLjiowWLh18jAIzOOTbGRXLEmjXQFZ3x+KHIPcWmiRGjUbueFZv2NaVsSQ4B5OtUCeO+Ud4xh+N3GWclUjdFWBWuUlla1bYBVpaJar25HIHXuBj+HHbHDxdyyGYfweaOPVXKkMUjulQLDTUSP61Tp/LBA4hxpo90IUxlmMqivUoW3MjSKWIFlgtK45SgAcfeYs2BvE6Dw7vNBFbOyFHpS1bqSWDBtfZlIFjnrL9v+Q+RzC0mS8kJsLmrCoVq3Ehij1Z9DwquxXZ4ytWGV9D3NEh8yDxRwt+OkCGlQEgiVkDFGKxsH4olSS23AVpjS3mQPHO/ipg0SR+XyA0odnVbQbMrcfQBLVTagt79HjLDB+RFMEiV4zkqzO8chKfSkMZC37+QhiND/AGT0a/xdHzhkFlqEo0J3Oug0BBCFedleg2y8LQ/YBD2aPLx+7GHInkyIZkkbd5BpGkRrcBhqrq3oVF+rEtzx1o+04M7yxSnLWWEfyxCNNd42A9aU7V9E7lgxIIArUAt7ROk2MzhfLlYss3jQyP77y7CRgl8MKYa2APq1NdESZ8UGZg4aQIPN7SHZnKtGGqybLMDGRuxJ9AP/ACtXxztmNFP+TAyq00ZjCuoR2AamdSANhstmrFENaj9o9h7xAPyMlY2UYzSQtI1SSPKzIuqkMzm2AGrcn0o1RIUedViBMMWYJsmeRUGxSMlhIPITvRuuQtBmUWoPUPkXfJ1cJi4qTqtiRmlZae6bXRq14qqFEH7++mvY8k+IyIyJEiFiFogbgSH/AE1laI0bUcizVKLjdqxM0VA/lSI/8zwyOjF/vRrUEAgigWr+2snoAPiXwiWN8SaWR4kVvTHUjV2IvZqdkogE8Fj+tE17PO74sHjnx5InyUMqmSPUknzG91qmGoHDLdUxJ+ymb7kTLDnxJck2HmLOrO7uupBvmy6qIxIhA4U2BXNX/FM6bMSUQM0TtJGC5XYIm2/qWXUq6lmX7KluCUK1NGg7XmRw4eQywoMWAvHGkYMnlN6sddQQST4ymoAbYcrTdKMXGHccJJMh1xzDIwlERKgAHWtkdSSAtbXq1g16gLovk+Z4sdUWPyLsFZaDWgB8ho7cjgEkH2b/AGb6WZ/kwICyK+pyE5QuyrGUF/f+h/GGIK2qsyhQaoQfLPn0n5MEuEyhgAdWclZUKglfW42IJNuGbTxjmpOjs74WBlsVk1indZFhf3byFkYlVP3GpJZrb014HT/5B3KbZXxoknUMIpovqRNgjbqVJIpH9lIsBtvr9re0/HEGc2S8krzLGV1lfbRZCpqgoRdQlDX7ttixo9Aqn7hiyT58chCIHSOd97UhtBHan6byF1sCvUg2aC1H42ogQbiWbEtUklMqxq8lX6K7MSqsdUXg+o2FAhX3jtc4xM/xVPkebzGFFrUeQskhK07yDUldW/XUa2FoDCQT/hBS8EkH/qBjsC6yvLu5pn9VdkG4DHbVnalIJAPu0/K8OORoZ8mN5YpXkUpiSRLHufeyCy87gksQAzKTbAdR+QfF0zDJiyxpHj48EbRSjZSh5Wy1lZEK3/5FMPumMO5RJvl5GOC4yMItGoK15LdGohrDFmAY/wBGjZ+lT/I+25L4snbMWWSV8GSFvGpVd43S1QEEE+NlLAE3VWSRfQaz4zmYV+XGWllYouSVLSy0Hum1ZiiFdVBK1oK412S9v+CriyGNckyTOjSpG9q8hjLEGR1Jq5JF9gARz9lj0p+FrNCMd8oTiQKzRY6hldkjCoJHVqANgAA8v62CpGrDsHecbzyShsuIzBmcT+IqjVWznXyoEO9saVaN+hTYG/aM/Ihgjly0BbaSY/xBUjFeKKOMqaDyFhQHlBtqJtb7uGUvbO1yPjBTIUBtiGLsFUM7C9WI9Qx3/wBm2K0w2ZhSHt3jyp0jyBNEyF3C2ySBqDKBuCwYhtdieWJq+r+zxSiBZWEeSeY9YzG0ZLimUlFKxxAlizckLWwYglgX/Hj+WsoaVnnaHwNIAPFErKWZVqgI71q1L8ptsAD0wzYIIZLeeMZbKPyDG8al1UcMYn2LEqCCVALajiqXoLvGW3MGGfDj4Uw8sSsAZFXRpCp8g/iTyDZR/dXxSnyD4vhrLl4zBdZ8Zcgc0PplkKD+yCqs1MT7j2+ugH7l3DGkmh8Mc+XqUOnjIjEjGzK7E7SPQP8Ay7ACMCyoXtp23EklONkZDPIsw8ckSqixxNrWq/8AdGrLIv7HkIygk24Cd3iTuPb3Z1kafCaMgaGO1ALXJy1Bo6sluRxQ2vLYXzUzdtmUszyJOuRCFQFgVMRehwSAWZ9+DtbH/RDWt8db/h8mKFQn8polNBUEZkXZv8dSIdi2xck8BjYUI83Mi/HmigaOaPFnjdXllsMGf+QBnXZwW3StqOz0WbVevfhvcI8zZ03WVJWneF1KrLvyWXQs5IUjg7WEQKVBIOqTtUfkf+HxrXi1Y8ag+R6AoPwqqKJsEi1O5YEsFZWFPIYVyUuSXH2B1d1jjRmBaqJdnGwVVJQuFF9Ud3zZVLY6lYMRYwxJJjMrOrktI5BMbbAuVrbgPs3PTyPtUkWNnSbBHZDBj0aWMMAqKOCqBfUDUkEDYm2sAZXd58IYsayI4k2EksigORI/Cxl21JFNe5okgeoPAPtJI8JJ3VZZMeCQXHI5Orx3rGSD5SzKnOwNfVcKQuy5mWceCVlYyTSRo0fjXdIE9DterFA5LF6JFg60ep5cE8oQ/nhIVXzSZEaVIZAKNFlZEQWvpZZrZLoUbJu6oQcgo7jywx4+RHOWM4J9a5VAPJ6tFYumu+AQX907eitjfjRSI0E346qWUlw2yF2ZgS3jDSEU/AcWQWIUj/6hxxRxavIywQsMiYRKDJJJeyc/S1rt7Kwqr0ADdVfC+y+DuGbIpkLPLJQYHVkL2D+o1K8rZY8CyCGTT3F7m0uakRxkp8gy+SZCeNFaguw1kAbxW1qCLB406C/K7lF+C4mgKLlfxBIw8r6SA6ljGCSSn3qSNr9rqxcz5rg9rmkx48bKZti0ngRCuxJPsSQd6INH6XQf1xT2X5TmHuapImOmM0rRFQrh9wr/AEGIUMzISP7K19mrA+Q5GOjmODt8eayOyzPK0ZqQ6s1XGefb2ACgEfX30BuJ3zD7bNnQYsBM0ETzTMzEk0VpbencHZpGvgFgAzAitR23uAUWCFLAFidOKA+9DwOXCiypNUQDXWW+P5mVLgOPHA8sIih/mUsXiKi45GBUkq1/0QwoEDYsB/jmdCWlggx9Z8eIzpAMqRo919BHq6oK5JF7U13VKWmAjN76/wCbZ/Mxyn8QeNV8arI6KGqRfcs5qlD06ccEk6bPx5ZMkxPAk+KsOxMmhvIVwQoF2Cy+3619Ef2CPg92njTHMqoRM5LagR6IwbxK6n+i1gvxzQ1OzFc+e5Nh5kxLqNpJEkjsEMoNxhnegirHYUDi2Yc6gdUMM981XjyxA3mb+OVY3chVskOY9WcFx9gg0EAvhQXPw+HXFjlZVV8iUzuAGVuRQofsxUBASQtrZKqbHWY79j5C9x0wvL6tGtMW8CK4suqO2khU/wCKVQutjZj+gZuVraofVI3PIBX1FAk0TYIr+/7sfXQfNoO6lJBkQJKW7hklpJUWwIYWKqAACNnUsyMOfrmuemuXnGOR5MmO0m/9NLFBtIgPLR+SLxMQzxElhRIAQUbAHvac2BcD+CSXHSgEndNq3B0ZY1pATtouoAJWgOVsvsnxP8XFlIk8gdXklaWP/mMCXSQm0YOLBPJum9gaIDH/ACSfPjy4ZI428MhCGGR4gzltC4CeRtmsA3bVQ2NFtn3eezzSI8uOyxtM2s+QAF0o7yMGDKSA6xxICTYViSy10L8g7quO3mmxEyFZxHBJJM7M1lipUEulGG2DhgTahgNuDny5IO7KjM5hykMMZtF0OiMoXTUgUrICVsH/APIDyZ0pznzX1nxINMOQcPKx4DuFXhf5ythLJ8fqvAPTd8GOKbuEkrnRwpUs4YC0CDx3Y3Jc0OCS4FkP65v44mTFm9zx3qbCEsjTK1NSvbnUD2b+NvZQB7VR/wB+wdxYytiy61j+K2QhUMMZkdWRAOVKOg0clBpfsV9gk3az+Pp3Nir4kbZcUgH1HwpQp5KZwygLdkIUAKuTqZ2N0xu1yzY7q2kLGN0ZljchWNtH5Bo453U0R62fUUPhZEmR3YSS3Fj5GM8aK+52iH1bOAA3rtrdgsTyDZv7d8dy5DImQiRY2UgWKAAVjKpuIModNqNJIigli5FgE9B3YO8qkcUb/wDNcoiPONkyPYEEvsU2AZ0JDWrkAhyyh8z3rJlXIx4oiqz4ckjFHRY2WOZ7JkZBoFpmRjHsDsD/AGG6ddj7+MLH8c2VNC0LLHKlQhVf1+hJEAwGrX429gSy2SSt3cO2t4jujOZyNELKGVF48beJSrBWKmk+ywDE62QQ9r/+nTp4ZJJNfx5kjddl9BS7kcn91OvBQ3TVsa6ffHfjMePJkr4idJ7lZ2/56sCpHj44XfgEFfZCNr2D58HKkExIWHzKUYSmy2v06ojk7eMNS0C1bHTUIQZu/wASrJIcpAkx8O4SRhGx4VWUgkkkk7ED6YFuBYC947VFFM8aARZQcTQTpFuXDsSC6xgM1PabUxICkksaBeTiyjIiEMRZY1PklbRlaSQKiyITIGLJGSpJBAU1R1Xo/tWKmOu7PMdqCzTBeAo1Kxj/AKSsVWS9dRd8fqFHxnv8mRHP3PWkhjdcaK0Ja2HO3j2AldBGAeRTfdrqHfN+2SiFMaKRIYcX+aaZrDtYYk6ItMS7ByAKdiVC+pBJ7X48rlC2RFuusjpIqGiOAG3eU2DJ5V1W0RdqLAouy42UuPIc5bV95ZpnRdwmgIVE9pH0e2Ksqc82wLAs/iXbQuKkiTs0kyhYpHVoov01i1jPsaVfJotJdkEUtQXfHMHEw0/FeeFxNalCi7XqNxJt7M542BUHleFrptAclcqZnC+Px/wxJJJsFU0pAAN7AFywXyexQhgqEh/H/ifjdHcl1UMGLVTMaPsHDFRdVTN/55ApfgfH2CMk2XIMjP1IliiL6xnUuBIqlFJULGJCQFCKVHr7UEYmZIgWYl1MkW3jWOT0kSw4OtSFyWoLIC3962HorKlfDifNk2CLH7xAj+WyFR3IBrRPsBmP2Avqt17vkYkkmTMYVeRL/jCusQbiJ2VwN24BYHXa114INnxzKPhjZdsbF30PmZ2mlYkxqoIIVUC0RoWB4+qJYL+x92inSSXB/mJmUuiyKjRltWZiSKZSbJo8gtryK6pj7125Zp0inbfyF5fGpb3Pqb2BCklDwtf7qiCV3bO5aNlk4cEEEEcytspCMVbxBS5NKrBRaqriqP8AoND5J8+w8EQGTGLxTR3DomrLVbBySqtZYEV9WbAP2DDtfbMOTGm/HeRInb+UgMSDZ2GvK8hmUyR2WBrahyN2PBwI2yXiypGmiR5JpuFKK+rMDagD9ADZDrqB6qR1R8iny8NMaLFLiVSs80aI0gYbIrI7IrGgbtytkDizZ6ZYvZFOYO4Y2kXkVxOObLLYOyllB1koh6v/AGRsGAKMqDFyslBP3JGEmviidVVqP6EElg+31t+prge3JPcPmOEmcMUKC+ohkyGKmmAICojlg7mSlY0TfDfVgH5D8WXIy4o1qkkVpZEjSkVNQLkUrQAAjsszWlKppqf42e/ccmWImFse5YnX7b+NgpXVlUrYamHP7hgV46C/4aciWeWbJcMqyNFFZjItTRClVF6kPwST/ujsFI7x3ZfFKZSwQhImK7IFWQgSMWBI45t0vUC7Ash7mRCOFY4o0CIFVFvRRyAApWypA5HFfXI+xhv/AKm5SPjJA/8Ay5ptpmLAKEQgft7m2JUg8AKGtowOgFi7DPmwyYs6ocbIZfG2O8a6Ku7h5LXyMzDTiiCVvgE1Z3z47OIAZZPHDC6ZBVvNkTPIDwx1disYNAIA4Asnn6MxO0sIAuFCiTmSnJTZF2ALMyuytXOwDEk7Cg32Fvd/jncGy8eSKdRk48K7OUJ32clw+rcx/wDsUPp61WwIA/tHdgwKzBZFw4jK07QqiJstrHEuusdIRW/8mp+qPREGbj508DFQ0bDzJIigqxjoPuTwupJUUxOrOtG76l3ntjvAGWKSP2aQ4ugkaSVy1FpC2oC2eD6qwXViuoePbSmCmHjTh5fPJKrSfcW0rAsshUBAS7FFUCiV+xZHQJfi+Q85lz8bY5DTeV4rZGmi4AAWT1NR/qyaBiEsiioQJ2BY+4SFy02KGpCrKPuQKkEgcgqyPYpjzoRq5fUt+y9xxcdpcJ4sXbDtFyXF8DUNbMyhGBoesl3/AIqVosBMmVkMwYMg+nQIHRR7Fi5fchipjDAspaNX/osoEd2+TY7yQkSvMUYPAsCs8Q1sEkhdJLAZS1kKaord9U9z7DGIsyIZiRtJKzTzmYL+Osrl1DCgCzGl9tCVchSQOUPZhjz55mlZEixijxeEiPzlh/GHYal6K0oIXhSRutnrUfKcLIxIMzJxzvPLMsgUqstRrqOAyqQDShiCwReQRrYDN9++X5EcKw/itPh+ir+ZJpNOdmpjRAYMAAIyCxWiVIbp9kdwixY4o48dVym9zAsEm0jlSGSKb6R1VqDB30QEAagDo7DLZ6q7xjzQrtGwKmF2blXeNZN+GG2hLKa2VmINZXDbOhyZs3Ny5JcXHLGPl1SZxdaRBjaKTt5CCCEsEj2AV9/wIociHuOVNNUiK4gdSuQHFa23HjoAg0yj1LcqzjpzA+NBJAphfHy2T1mdPP7NfBKUW1VWt3ANIrSX9mHZMYyB5ZJIctC7LJHoAzEl3KFnfX1YuqrIEAD/ANbgdNImxl8cdsRjyiVFclmi1XRkfliHQSDhj7JqVJ1LdBkYe4dzxc2ZXYTq+0qTUX2jSyNFjYBVMY4BABO1Bzr1tZIHwMVvCpkytG8Uf7BC5dgXO1nZvtnY2VPJOxI3xTuT5OPDPkOqxwiSWUgsqkoKWyRrKqgk7h9bQNyT6i90wTJhZeVk/wAUjD+RkkLeNUceikLTa6gaXRJJI5A6BZhYJceHIdXzZY20e38j1TSBpVY6R7HYIVUMpWhRKBp2fsq+DF8hllmxYlk8ZMiObVNUkRXaiCK1YVcZJFMSRvindIZI0mRVCaLEtsgCqgLeN9XdtVf+Vl9Qiug9hsQX8dzIfyJI8aN5NmZTO0rUxQNaQC9qGrr/AIi7K7KOgEftmR+NmtkSRxu5WaOEb7RKPGHQsqowjk0VSAp/Xb3NjpniSpgYsIInkmmUFY0cqSa/amlNmrdlXazbEWbIeLcuYJiFZ2leAjZk1CRyPJTE0VEpjYPGi+w2YFlWrsSCYd1kkuKS8dnhaLbeRLLRKKqIINivPLMu1+1AHXcZ0kmjjyITI0aNJJJ4yI41UCyNrBL7alVYsAT/AFycx2juE+bkB5bBVaSJYw0QQksRyChtFjBZz/1E1KElemRwnhXEinzTEFIlJkL+SaQkGuZCyxqWCsLqyBfJHV34hnkzceXCISgGeGQBpqUFUe2HLAmizFa+ytiwD+adikzSmN+TCISpk8UbhJcl1Avg2ClnUAsNTySeKU/K/g0GRj4i5udHiyRB+JnQbbEGgDIANfo1x/4HTTtWTFnyS4UuNLD4ddHYAShx6cuDd6LyUPKqTsb4k3ZDlSPPkQws7n0hIUPFELCbMWUnei9EArZHUgsb5LLLg+aOWLBo+DZ49bmsLcbvaPHdn/l2QCLQgkLvjXdswSZORJL5YYImckuohkf7JQpGAAg5kLBiH9eKJJHd/msi5IhlXFfByNljncllpL3EgsqxVhqfoAc8gNq6kxGOZgKkkOOIRLJLiKwBYOpUEKOGAbmzwbY8EV00JO9ZMGRjmHAkiDYphyhEjaIArEauECltCvkKcMGCjjgHZfHUjhg3pULts1KBRc2bo0eSW2FAgg/7J+Z9t7bHj5cWEzq0scYaVmlO21lgiQIxC6Q0CdgpU87UAfpy5DMrBxYfkKeBX2R7kF1sf+AQ1A11RZLkMrrsAqkFmdXFAAbEe1HmybUHhfsWAMH3r5AI2/LeZRDNGI8b/JmKWEYJsAVkLs7U6tRjBP7AOfmefLFjlIBNLLkuG/jVWKx+obTQrYYC+S32djqOBcLsUT4sb5McxOJCxGyBdSv7BVY+S2Kn9TrVhWNKeghF2fLGdPIJkyoL1EKzeIxkUzq8ShUb9lssSQp+iWHVnyxposHJSCJwZ1L7RB5NpXYlljVfZRQZi1Kuz7Dliehe5xTZq4ahPGuQHnyFiqt1KgLISNJFF6spouaYDjiU2fmR5OLjwGRtMZHl2RAPeTVSWcDRtFfYAjagFXj1BZ2yWXF//wBYMnyZuRNe+xd4EA2LUwIWQxgsqs3As7tQvR92mYwyZeKXychItUi2bxyFdHDFFHDj9gikF7YWR+q3N795nzsKKLxzQRrGMnxswfzFEkJRQoVtjwxJHDG9Vbrm7dHC2ZA+RHGkzKFhklVGQIOWQhtiGBX0ACr7c/8AcEfkmNjHGOZnYe7QMHeGMkn2OrM/I2PAB2LCl4OpYmrE+IdslSCALOryLsU2CmmpXLlVpFk5AChVcqWUcbdH90ObDjGJVlzZFO35ErrHEn8fqxSPl0F3qwJBFk/qQn7R3yfMbKxGlbFaGTzeZGKEqjAMJfWmVgwalYWNR+vJCwYGS+S0MesCQsfBqsqQrHaOQ/sjPKVYsAbBIbQxlWKte6PlRNGI54ceJivlmzH2eUn/AA8RPqps0uwJ5Hr+xpwO9tkGDHhmeBdCyM0oaeVRQt9tigJVrq24PsjKyEV/jcaZeGSN5GSZJZdwXuMMn/UVi9uaI+9qYCg3QHdzeKZInwRBPlq1xkSUi2NXmVHYCSrCgW37KQRd9Ke55WXHhYkkrCSQSy5Ejbgw0CI0Qtt6ARPsD7FShY3R6qzPhUNTS4+qv+eohZFA09yjAE+reM7spDDQ2P8AFR0d3AsmNOoRJnxnVpzftIDGNJN40kYyRVyG2JW2YaMth4O0HIgaNsXGhlKiGJY1ikK+oIaT1pdLGyf/ADXqTcez9ngWAlgpWYTckkKTG6Rxof41BVnLah75J1sNSn9oxJVSZUUMjrIg8hdGjRSQqqHIRgFZrlU+3BIP0Dfinap5Ex/K8EkcKsPJD7CayAbJAHtVsBvZLey1TAL8sjgg7cMdzJGMxgrsLVyCbZQSrewUahH5ZfXa+emnwt458T1DeJmOof22RWYKWNsfYKASSQwUGrLDoHuLwzyh2OnnJgikctGU0Yqoga0YO5tiVoEEezBBsm7H87xUEcegiePcCJkeTKG7klFADNbgBma+NVuy1oFXeMifF/K2x4Z22XFWKmYJC4LGR0Qs48pU2VrYhb/UAT7R8Ygw5fyIvIrZRRI8J0aOpDZbjlikdk2LVV3BYjkaLf8AHnOVNE0SzahnYqVijiYtEJP8VYhiPXhQosluTZ8e7XU805SlRailMxkJNEMRs2qUALWqv7PBAAH5VihGeXcxpDjmBZaUhZZpFskMyhuQgOxCiztfNd8Y8sOHCDjtCiSPqZlDNFjhdiQd2blgALFgkDQ67GjtnfsmaLJlgxXjnWfxBtCwZWFswV2T1s2PdQSVY1ZHXncMWbGxsbH3lynOQnkMzeT2LAruWItUbWtNbKqCDfQGdwgOPjZE2SiSvHJJJjPo0jgStsoHFklqAU6D1VTwNul/xnD7i0E4ypJbdWWJZHDKzFQFoNEJFAOx+wRR2+lY3Y/exFlr2+ErI6/yzSSBSCXLFyuqgbbXZIr3rgDiEHeJ3llyMvFDGCUQwp9SBwzU6s2qVqyWwHsWajQCGAzFyVmbbHeOWTGk8eVI0WryaIoOrhgFlI9QdwPYgjg1Z8d+Q5eXPllTGIYpBHF49JPpbNsSgN2GBGw9iL9eu+QdgOZCgk/9NE0rSZEZbVnQBgzEoOWZdaDcKtWAwGqeTN7dJiwMMxseENIsbPNKplI1LsdZUYtZs782aoDoF/aO4LG3c0eMTQiaNPGUOzFnELUGIWmNAE63TcgKOnfynsTTNjPEWE2O7YwIYt49uQ7+gNlVWi1rtIDTj9jlggnRcguhAlZgjXGDOrMFD8HhC2w9LsmTgnqv412jNTOnknKiBkCLEpBViKpgNVICixY++eOBYIu4wyZPlzcBA8tnHkUAAZIUUkqHbWSyW5L8LwVYxgMR2PvuU6hTizRuw5Uc7ooABV2KqPd2CE3ZVSWrkGd77VnuVXGdlkQWscRCwQsFoC6QuAzV77hgCdABoewO8S48Amy8iHJd5GWRomSNUJRm4ZdRI6qirZIIUseK5DuzZt5MyzTas4YnHSmWGPj/AJjBdUIO6kK/J2O2wACfOXJxu4DLzJSY9W/ib3dwFfdYFUjX1C+p+w5Z22CjrVRkLioNYYZJt2SIKVVpOXJY6k+NfvYrzYNWQOkHxXvE+T+W0mNGrROYN4wEZ5Y0YMkm0x2AvZT5B7f39nqivt2PDP2iTwtlIjyJqra2p8ivYJCoVkWiKUqLKqGNITPknf0QTCdFmTF8ciwqwBWZDsisVPqZDfDFjwPUlwnTGOBO3Y+RlHZmkcBNF3ayFTcAElubav2CDX+ukXZOzQwQxRS+bKOfOOfG8TggfuWdtgQQZLBRuf6IC9Bd8q7q2NJHFFKrys9yExAKEQM5G6VrUgX+9yR9f7Y/MuxQSOJpQURk8rMrESNoptRrbD1POh5BcclhZv5WRk5JaB4Hx4XdZtBrMxoFYwXQjVrBLhhtwQQOCBjwSSYZjMwfKwZBOrIAzU2zLacXtExGqlLuhpXQBzZuD44M6ORVibHeCGJUO0hUsVUD9gI6IC1Z3HIoDpZlR4WHjwReUlcxyXnljKFljYMVNahERifRhxX0w9WYRZHb83IWEl454ldjFIGAs67k+9MQY1koOVKsGALUylZXxoxYeMYsfzy4doqbEKyE3IF5kqjq3vsSE1FliCCPvvfm7fhRcyyayLJBLauJU05uQA60v8bcgkAleOlndfk0+Zk42RBjxrGpeaFpKLKWcQkOBev85WyL9WviiFZ5nZ8fMxSmJDkRRTMFCAI+OjrsS6WyvGxUFH04piGTawrTtPaUxcWDGEjCxIkjbxkKSrylQyqpZwVAYBrAv2NWAumnmS9F0kM8s7SOVVU9HRC419q5UR7X6oCQOVu7NjNiRxqxWVZfJlZGTMAiKrKBRa6Qs7f+867Xf30J2mIZ4MkkbIBTzFIwWZ47BCMgPsbK7IUYFfpX4UD5M2ZlYEkcsHh0cyGFFLCTGTUMAOFaRQUIIb/E6st8A/XtsWY+K/kmEEAbxxOGXyOwpGbnc6pyVIv+zSkg6vuEwjTxwiNSwKqLApjyvpXI+ya54FA3xke0d7hkSOTHdZCzAkAoAWZnemBDFacqVujwKNEg0ZOTBk5yyx5W88J8ccBLeEPt70x/c+2rMpNKCArUAAzud8XzcmRfLlS7FWcProuMotSSqS6sP11aOmN7MSFI60Hf+9GXGzHxv41WIsZ1pZGC6bkgsK8qkBZK9VDNYtQfe5Z6TdxbtwxEkx51MuRNuwYqEXYqUO1AeJPvm9aq6o/43jQ3B21A8wWtJpHaFAW23db5cuG4B3v7FcqFHxvsq/8ADZIoUl/9XQolVew2jGtTGAtWNSQFqhQ5N+WYTwQYuDh+mrDY/rarTEmwQY99GZQy8KRYF1pshlxIzNkMXcqASobUa8nVVF2SWPqtkCjwpPWd7SqyI8sc5dyTL+bkQRlISECsOVTU0CrKD60Qa6AH5PLkmaPHjiaSNgJXjgl8TSlwoZrL26AljrSXqSz8Nek8UV43mWKOeAGVIvJtWq6/ZjEn24AFfWv98de4mZLOnhMgjDKYo5goVpXAJkeNSvCKvCkA2SzAFVDHP/HfjH48zKob8qbyOZQS6x8uoZnktjV0uwtgQQXAJAGR9swIZIsuKSWNMo8MlEMaAUtakhVvhuApqv2F2/Je/ZKSqIcYOu4p9NyXOoB4pAPV18jlRYHIFnqxOwwYuMsCrJmNFuY1tykdHhTRYqqk0P3el4srQA7V3NlyMSBseWFpYyGjMhliIUWQ7Elt1sn39TvexIC9QMpZ4HrFmlaWbJjWWWMsyF1FWKsaIQrAoqgMbDUWN53vHxcdyhx5caNwiKU8Mx946qtrk/Zlq+SaUA/XTbtyRHPXLhabJ/JNbRFWggZEAC7ADhv12X6N3XI6a4EmSmyphhQGPsJwpc2SzEstm2LEcfRBs7EBgzvbfiBMxkMRONnownx3UERTKQRItqNkZl+6BOwc2OVH+Q4s2Ni47CSZZhGuKvjFRrKCQGpS0ScBgCqgrZUmjQMw/lCYTRR5BkZ8m55mGxVBQpQrkSUAVsaBTZpQAFDHskjCF8KB/BkRFRpKNxGv/wC23qJV/wAg3rSstgMCDQUrSrjJJkFGw0xS8wlBlZuCfs7FlCCmsEkH7JvpR8S7XhTwf+neRcdpDk+MuWeNx60TbNRKM5V/vkcgkdD94nzlyfyg7iBAqpHISC6BljcyJuNWlLMyvXAVLCkmmPaIl/BzHiRh5ImYxxtx5Cm767RgBizcWCP7CrRUAszu1zZuU2Ud4mgIMJ3aoqDWHQVxfL2QWXZLGpBb/I8Ncz8W5WjG30JQqy/RYE2ruxRGC8gWNvZRsFsLDJefEkRniWD+eaK1ZpQoUoig19KaUXVc1dmz4lLIM1Y1jGPjwRssUCtY1GtMx11aRwHJJZiNKB9mYg5+YGJpcKGWSX2kZlijQkytGBe3B9FBY/0CSpvjpXF8ohmhyeWWHHcRJkermPYeLZfUKAAQxVTYViCAQV6I+ffIYMRoPLHIS0MoWRDHaL6B6eQghr0qmFk/2aBC778eimx9VZiHl/IeHTSXURiFDTAsvj1WiFotXKi2AXY3a8PHxW8ox3hklaSH2ZhGqKQJLayGUlizprRa/wBiSS/jfaIYDnvHFIhAKMzepc00tr7Vx5K2DLzd1V9Zf5h23LxUxooo2lxFgXHaNF2dmCEliNSpIAJNkoV2H2etP2rGmXsjbMzTvjMfa1cFkOv9swZtQW5/az0CWOLFx4snuCP+RkFRrPKjMiO9okcTNQS5GtlB9QabQHiHxvuiJhJl5M7K2DK6MxDO7JIUbRwoBB3ZAQQQpCn/AMn3tmTAO3RQ5c0KjIdAgFES0y2woMDtsH0ApSaLL9KWPjeJDHJizPS5GsCRqbohzq8SjY2jSJ7tdAKDVcgr7Z3XFy2yFgL4U3iMhaTxMmoJSR9tmYCkQMu2qmNP9EkhUxBieVpfzFWUmJFYx+XKVWJPlUIWPBYSahaKkFtV6L7rK+AC6QDJkUP/ADzMqkAnVgEjUcaKCSqBnARVV+SF3bu45MsXbJtIotfOZIgrR3qQF4UMEr+2b6JsDb16Blm42Tlths07pju+jRxOE0PjJAYxsGYhwFqxQs682leD3TIw8aSYlsnFTJZRbFnAR/GWDMoJcyi6P+3Nsasv5TO0ONuIwYkVXnhbVHhceyyLXkRbYUdVPJsOCp6CGUM2LDx4xrHJkSZUtqB6rJI42Bv1eQhiVP68HXcdB72CVfyRmumDJiudo8zxIkquzaCNqF+SyP659ja8DqzsHxUw5DNKRlKs7VIn/MikJX96lJUFVja1+wwLBVQdVt2hUCxM6nCzmJjhK7SoRTo62zPKzUSxotcgNirBfZe2Ovc8nIjcQoJD5UYELJsAKBBAFSg6uyFjz9Ky2E+6d6gxWkUKJvyGt8e7LSuUDmRmZvQWiaoCq0Qb4UD9jbDgaZMaNFEMjI0fG1rSf2FILFGqjclXbasoE+Yd3ignldMXKeXHcFWhIZGYoygncEroDqdFIFAHYbDrzOmx4yk74bjMcq8uLjzOobcH3dPVSzU7AFSx1GxWzQH92+SB8qUClhgh8vkppHbU8+IPUZDAoRISy7D6YglSJ+74cscObLDJ/ICighn8I5stGptQzIQaFkqAeQB0P2rsKxZ7ZMWQB+U0esRkL7IFAkjKkGjGf5EZTxyKCg2XFhQZMTY4grGL1XtTAo2xQBg0fPr/ALNCl/kBAEwr593xZlY+LxRrqAkJNbPxTWf7XYk0OVF9U5HyTFw4nxhIIxjRp53jUnxAkKAFHtZ4HAOoKk1fRM/cIcHFMWNqrNSxRgagM2qDS0phtX3dni746zvix/5u2yytc8Uk82RJwqchmSmJC6WGI9RZF2dlIT+O/IMWTCKAy48SuIRPGQrSO4YsV8NrdbSOQKQVyGjtY9tiz8WeGBsvzxzArE8mjhxya3I3YqK2jLDYElTwwRtidwx5cXx/ihYGmSNFZhsSX1JIQGnQqx1+/Wjr0JJ3Ju140hnnaeSeQ/jRopY1qdNVUhhfBY3yTVjboDZe2zDHjTBeGORJA0pVuGYb+SOMNuF/k9PGTSC1sVzj+49lyO6rFlQyPsFMM8KeICKVGJew7AAuWulH/kk2On+Jn4ggTKkHpjJIq5TWoJctbQ6x7EmifIFBog+39H9p7O5xk/DyWVC7PbgqxDakArotEG74s3ZJN1NF+d2eCTLVp3BZgqRxuwDemxPjCsLJIDMFAUqKIJBpYnYsZstIk/M8uKuy5JXZSitt4TIQd9SWUMtMBspa7DS7f2/CMxbBEL5kQKgOVHj1OrMwjAL6Gj4w3JZb1sMAsbI7mO4RBp5DjiQs4bxRlVZNgpBvYEleSFIJK/f6g8fJzRkOWaNsOUkwuOWWlsf1X7BiAQ5Yn71XUx+FyTp/6fKlV5iOVVSvChVkNcWN/wDMAD/89Ad67bmeUPjn8cF/bR41EmxPDI/DbcINlDBtjR+iT27tuTFjwTZAP5EMTRyr5NzIDr7EhfdhQF2K5tm5sBj23KxZJi0kmYlARQkQxswsljeq2wUv7DUAFqJNKpnbYoYJt1ZpjkGRnZyLaSNhUaBSEUq1qwUa+o2JIvqrN7tHNiOYMhFklW4rOoPkJ8LMu7a7h9P5AdmUeooL0vm7fgTvk4mJksk/mknJRJXIZlAkB/xnUleY7qwFINV1Q271IjqH1DPExWB2FL7+sg19WZKUFvtWJ44FDOZfbMuOePJk8HmigjhlnyJGjVnYs5iACsso1ZV9V4aqYkEKR23MxZM/V5TLkLKV8axmJi0Q/wAyXAdQRui3QJd+QtIF3rtUmXMqhmCNI6jKyGDDlW9YkNO/opBVlWNkRv38hkYHndMyHFL50M7u2c3hiRaeEkjRH1UovJVbdiTQChgCT1osfKJWMBrVVVSCSNixIActZv1HrWwJIum6yHcu7tiYGOYnx5iAMd2WPlxCXsRoSNhQIVFoEMxVuV64PkYYmMhjMEjSPE8s0oZA1HSQKjiPxgkFgb5P9E9AZ23FiWN8N4jPFEH8cLt5QVjAoDdCoYB0IFrdgglQOgMjuEU8Q76sLzzY8aouNyVRtuXvXYhQzHdbBFHUa8UZ3dcz8jEm7ezywyeSeYIpCyuZFRkdSPXUUpJClaZ+TY6fpgQ4Sq6mSPHYMrSTuoVQCAqP5jsS1BUf6CgUf+4F3afkcOZDi/nRHy5JWkjNxyFSCryAEMBdMVIK6vGG2IUAnuuNIYFgypjk5OM/5LpHr5HjHG4RFXUhzsiA2QACWsgkd27Vk7ouJLjYsCr/AByKvll01tjGGOgrjkf05a7JDCzd1k//AOXAYkiONIwqxuI1STxuhbf2CKSfpf8AlsC/sD0BeSiZuMVWWPKjkQ0zBopRG+nG0aEcW3OgBAVTfs/Xz3E7a2Hk5CgR3NDo0sbKAqsFLFd9mIKqxLsxatzyddtd3fsKwEoJTNKQpXF8hMcAJNyGK/cAlnEbGmpVUVGCPe2YBdAse4EczhITIrMyruviHkY2W0MtuK/kUByl0B0vcjPiyzNFH5iC7bsrLBEjhwSeUSTSmVeRuAxNAnon8uWXuMsboFxcZUyCyciVytru2tev7DT/ALVs8gdI+4duZqxpWypBlhGhaMqIGIpmbUamKowS0RamF62xPTH5ZK0MioorE8EmVkMi7eXxKkYVmu610PFk0BdAnoJfFe+SZGkky+GaXeOCSVAHmA2YFI+KVAebosP768wwv5Eyy4msZsS5TEM7uFN/qfQgKKKljQCgfRCyFSVjLMGlkjUyZDExnExmAUKrBFIkYEHUKOT9j1PR3cMkyyNE8scsJnglgCmMq0bRO2r7KQy2jzbC+VsEEUAs7o+NiLizygSz44XHV1B9XddqKG9WKgEBwGGy8tt1ZBjy4j+GCJHiPKkyKnjU3SyKxWlVVZVbSQst2Rr7ZvDxM09yyJHiXIxzJcqXaoAxAaO/XyCyzIu1jbblhbD5f8eeTMwVhy20jdcdw09nZKlSwW/ewh4HkIOx4W+gcd+m/GL9yklkdYkAaKPQhm5X1bXgHiqIIsn1JYOP21saV07qmiKzFWUi2Vn9GSnA18hZHIATm2JIka/Z+0wZWPJDjRqgxJ01JG9tGoprLC2N0x2VtTewNEXZvxTHmhGEskctTI+QjtZUC3IRPYoXBIBBFIeDWvQCvK2+FNH4o8JcaWaNmZA6MykqVVgCTowAN/W+3tR6G778ebJiwpBPAkcUa7STO76bgURZpmd/UsWsVQPseqezOc+OfK7jhCPw7LG7RSBygBpTGzEuQJCDV2WIBJ+yu9rK7quO8BwyhXIWNwGEabrbnkkAAxhVYMGUXxaiA/4r28ReXFf8iZ3S22jdIVWQAaIGaqWm4JBABH2ec9n9mk7kIxiKyRY6hDeSFbc/sGOmRbLqAVLWK5LbCtH2XOif8UZDKcs7aqWptLfT/tG4jZWYDkgEgHjoOfvEWGBjIZmdCzSmHxghnJapAAV3ognWhz9AV1AVBBjLkto8U3cGEhVGchPGzUyvwx19RZ1JtTVKa6lE1KimJcaed7kRWEjFF9ntxqa+0v6Usv8AsApcaOLFzUn8xkTJfxwqlKpMlksd21GwoNpW7gsFBQjpn2yJG7i0DRqz4qssbKF9EYEaSUfTYMKDL70SPonq+AH4X2eefBkE+sseSWJjdyVRWU0YmoEfYUKpC6gEEfb1/HvjncUxBHIzgw3NDI3s4kUjVGUOBqyFlYAspJJ3BQM8uwd0kXx5GS4KzaQY2OrW3u6q8vIAJ8jckKqhfoD9Or2wM9e47xtJLFGNanGiuCwVgKRUDGtlKj2LEUAVKtF2D2MvCch8QYmXJLf8WzEmlvUmliLPYLAc+zKbIk6S9o+I5eJjlceWNc+QjZfJGKRVegWNuzFwrt9iyF/UHplL3c4ncceLzv4cmRkaBmJCMVIBF8oNtdY1bU78XQJAwPjHb3mWXBDRtj5McM8Fkf8AIk+6DAtbUxkYvVA/0wNHneclY5VMeMjd2MTEycCNKI2avIEV3LXxswVwW9WrqfeOw5mZH27zytFFBCJsjILqCJOAeWA9v2QC9fazwKa3s3cc7IzHVpfJjMZY/HqIudZCBqVJcN6FXDrwv9cjph2r5TjzZL4KYsjJjERxyRLa0o1azYCkOxXizVm+T0CPtHyDHxIzBjY0zQY6tJFk7Q+VWcSAyKrtqbQSMLC+qkMg15M+F92wMbDychlyIYnNyPksP5WG1rGgdixB45JY2LY1xoO4fH4g4eSQxwKfIdWpXYMxAIUCP2kk2KkXI4UUQnKvtAWefDzHOmO1pjRhv1DfpQH/AHBVLWAwJrbW7AaPvGVLouLEmLiySqoIpmk2A5Ukx+Kr2IFvYf8AyGpHhyppVlxM1neF2CJMB7xP/kS0YKaCTghgqqpUDZXrq3I75rBh+MSFkzJFZRDRpFdVXU/4kmMiv1X2+0PS3umYc5Bj4bRCLGjO0lmnf7/xAYIxVm3QAFdgaA9gatilDjdplQSs6NI7ex1OxNo6lCoiAUbAKORqvroCvz8TtMD4WKwOREgmnIAD1a7ORVEhWsRg2Fqh067Jnhsld0IbwIVlOwDeT7AP6nlRxyfZf7J6R/IpYMSWeWalXJaSOUxoBM16hG8mwpYVUsdLoUSLs9BR8d+LQQLNlx+WfJYkhJ5FSVpOSY+VCFZV+wQf1/ugUBPepG7gmPNjNFkbr42w9BJETsWLGQ+J42pjRU+vLU1AefIs7FGdFLks+W0sA/FxFR7QNrUmzMArHRjaBW/+aB60fZ5ovMsk0Zxc7LQnUSSH9Y1olXGiuEIBAs+hFmmoB+8dsSCAY8WYYp8gyPE2QpLe1kiKgFiHsoZQl62AFY30I+HJ2rtFjxtNigwWqFlMckoJLRbA8m+bv7NG+qPh0M3gdcu8qEbMd0VyjK1PqFAclm22i9mWlFWxBcfHuwt+Xl5UzK4yqP4jDYrwNNwTSuEKg2gCggWb26BR39WyvLjuJIMWGATdxaN2Nt4rWJCQeEADmlIYaWKPJ+T8hxZkxookSSPKVUQOysdY21kXQI+wVPJZurrW7LKN3rBacZYgaopy+OJCsdyO7AykPYBVVQY62oOwA2JAPVfY+0antmMzHeOWXJYMSGIVZFBDKRQJKnxNZ0oHhWBBnNnzAYuUchoceJJGyUcLUtGgouiW4oMAQR/q+SvjceJDDvChjjyZvIjyMdpWkGpZePTYcAAj19vUc9LMaJMrEJyoYWx4TuvuZeFNttomjSC3GqCwfW2tul/Y885bx57yNq5/H/HYtUTSlTshcBGCRsC1qf0pa4sCvkPY2yO1mPCh8EXkd3hjdY2kRTqLOslliNv/ACBXPVPZPjk0cWK0Cqqs4aV0g8UiBC71qZKRWAjRlFEktsbNdHnuEvmyiu0cGPB4UR/41aV5OSXU1tIVX25KhgRRY7EZU+VPNEcHwMhjZ/LIrSa+V9jq59uaB0Uga1rwighDK7hj50MLHHkb8gFSIyzaaht/KnGygmgGQ+xHH62rbt+NgyfiQB5HjK5UsUZ4a5AEV/GtiONm3NrZVUBtFIXRdyz1xEdIQkucITXrzqvtbsTwlliA7gMQ9cg9ZXBeULjZEkLOzufI8qFZF3T9iiRCOj7ahvV9qsNdZUZ3T47I+VNI05ihesgcHaP+MFi0jnxhNt2IKnUhf6JHUO540WbM82H3GMAmpA8XkAYceuoVgDV0xb7sUPu7u+ZiprjzZSYwsM8HlUOvqSqBlcGMDhjuNW4uyxbqrB+B9vkllZPHkRDWNEVmyTFrdgmyY7BUaEnhOgBxQyQdvWdwT+SZAjbOdWJ/jJk5sOY3HkFrQN7KoOwxsHw4sv8AIPPkBkiYi9V9/EAt02iEs1fdH+gOkvae7xpkzCSw6MywAFKdCqMrReq7bBS5bkbE/wBLfQvf82Vpwv42ROmUjRpG0ipCqG1kLMg3skqQlgAOQCCCOrUH9g/CnnGRG7AYb+G5iUotGutbEEm6TdwWbQGz+xLyu5T40cLZT2rSne3StWBAUEa7nYoQQAeeOBqyn/g2J/w2fXyLjkxF43DSvFIrb6PGbN8otEE23sGHAJ7/AJ+HhYhxJTFlL5ETwyS/yBWJ1FEbHRVBUu39VdqoaDo+y4+bDjSsjpMrRxmb9iTA9qWIoavqSHUg06f0eu7X8bnh7pPPH44oJiZJY12Lsr2F3Uu2p8u72Aqin9vYqsO29yglwymNiN6ttLjvTEDbXdV2Km9f8bPsSA23t3bO079vSPKLJPPSCRy6yP49pk5qNlIXcAclRx7AG6C+zYy6yziBsZ2yUZo2UWGK+O1CtRDqwHBYEhuAb1h+ZkZ0CFGbEnEoBCABmVK8qFXBKsNi2ygg0D7cdedv7dN/wjxl2aaTIALFw5UiZQLZwAxVVs8AsQapjwG3yjGyckY8sczHHlVUKuiEswYblW0YBwS12WNAr9guC7u+RNjQQYUuQ808knkynFm1dnWOiwYCnCmhz68Kyg0d3ed8XCxrYyrHJ5SUolkYGwhGqkqxIoclTsLPHS7JWWfu+YukcpWRP43JGqpRjBvjVnQNqAaLWSQxHSb5XnxnyxLMwBTyPhTLUkJCgB1kUEWRqxWzY/3frVIO9d9OTMsOGtBhsfRdmksyO+xWwOFYm6Jjvmh1s4sOGCA/nSMrIDG2OjL4ldzs5kpiP5fUqZR9FWAJBrN/GPjcUfjeQhjKjstHQkABgFZnjVDoCbsNTH/Ci30HN7P458XHhxAhZ0YzbbcK6vIjE7c8F1skftrRGwgJjkycMYyQ4/5Map+Mwh1IEgClqDy0qNQU2BqVf62BIPcc+USfhrHFJkZEw0DOJBjmNNxK9rzI2gYRIutLy3sLjjtjLmyeJ5suWR32hZlTHU29FtRaqNNCaZTRLAn2BPc+6Yb1nBFOONi+Wsmjl4XXxp+wEodwQBxxZsA2agb5J3zHi/mycNJJvP4IgWKzTRqVLNGKB4lPEZNcNRqg0+5ZYxMtspUXJyMlCsKqTG3hTVhbfsGIKJuNgTyaW9Scnuqy5zo2MJPDh+VQdvM3/gAkL7Uv6NdpTbca1LgwnEhynilhjwcaVRFNw5UgImxUgj1U8/8AkVRAoDMgyYqqmGgk/I1OugASwQANQPGRIwkJfdq3oHWursOebHmZpUYRQXHJK8bSSTudCpjNu5Vi9BBdGx9r0tZ82ftqNA82I8KjRFQFnib6LKYi26BSfGn3yATsCH+f2pQ8OTkSj8gIsUW49Ekel28ew2bc0KNjyEciqCHb8uXwBBHFFkrFa46urCEX6x3w+zDghRrSEArwek2Nn5D4uZkzurp4/HAIomUbOCCxQuxZtmC0rk8ULLDqGH8WGJmfkK9uBJvZkG7PYj3PuGIJYCwx1okHUHpj3bDXBjw8WBVEZkd2FFULclQXvVA0zqAtMf11A1sAq7L2/CPbMlZInxMZCY5WalbakGwVQykFdAZQQxKngWSWPdI48Vk1iyJJ44TqYYlYLqBvIP7Ly6qArMzeorWtip752/ydtiC40kJyHDSw+MkALGwBdCNUsJYVRQcqaB9ix7h2vJTt8SSZC4ohag6yMqMl/wAWzPZWz44yjGQ1fLHqaFc3csjMj/4bM7xTl02qS2Meo25WMj9nH2QDwwJCletQI/xO3hcZN9IdY2BZtiE/0Bv9oCVBW7oHbjpW2MqyyyjHORHP7wzRDyB431Hj/wDH0BTEqQASQAR0ZHnCXJMckYKhCZZNVdEv18TNyuwPsbQKqKDxseoEHbeyvhxZOSyDIZY/G6lBG0is5EoLFm/qmVRxwFF3w2zZchF2j8/5GTGiCN9USHUUWLqropBb9XDsSwA4HCLtWDj9ujnezNkXGmV45JtgspJQK5ankB19h4/X2Ot0xfcsd5Ifw8dpImXMMUrCQyP4yCWYSOdqahsG3AIP2FHRTrFhl8cUe8EskZfyGQbaLwGSNtVsKT+xHKqFI/vpdB3XJfMyI8RYmijEepaEWQwavYSx2OOBRoV9Xzk/meY+PkYscUjI0AecSTFo7uxJ+wIYsxGvoSa15P7fQfi2cGjbfxwyltpVQaKW/TYXZIIQfsSQQQTwKKSdsz81shIogxhg9GJCGVyAQp2JpYzsrkqOQFAAt1Ux8ScSNkYE6rIylpMQzCSJiQ2jagBo2ZhZMdBvGR/ZIysveC28WSXx8ZmMUUUYr+Mkr/0iZQA4RDYCkugI/ouJu7YuLirlLCUABx4bZufHtYcq42VWTjYeuxUhSW6IZd471Pip+QAWDP45IpVUugcghoigJlUAVoW/rnXVgAO+ZPcCMOTSvKCJ8PxK+3q0hIfU867KbZRsReoJPUovlcseIk0qq805doAVU+JfRQVawZAGPA2JkZ1AajfR/wAUxjkYuJkSMJXUySsS1fsWAUBkNr7GmBT1+rVmHRV8k8Ywi8AkiEmw0hV2kEgUqVbxMHfUKQCjAUqakKA3WV+Ldxyt3xshcgLNOhxnnSfdSVDMpeYkAgLVBrL7lD+p6b9y+cZCZLQ4ghnelcwoGDBbWzvRP6FFXZB/3C1WiT3fEy45Y8kyyJAtzOsrEshWNgQQpaNQALvUgh2/V1XeoK7l3BD3LHw2kKCCNZFpwEkZw6kSLwwCqhoqauQAj2AKr478YTHzJfxctnRJUEkBNtG1FSVYkKUUHUlks+MptakdaDwK8yTRNo0yCNyaDN67KxO2pChWNKLomiovbM4vYsLt7YodpPNKdrjLlpiAts1CzbtzYGy0CPsdEUQdpSfu+VM0TSRvIPFLEeAGhB9Sh3BcC9wSABxWw2r+b4UohJ8kk0TJZjyogEVQQGZJqJVlFuBtYB4BN9OJc6GHumUJpnUmNCixkDhtYuDQJKurAUft65NDrzMwjKvkKzRRIfGplkcyS36ahLtBejBiNwfJrrauSqPiMTpjFliRZUjXfHZlIlQACyI/UuPrdU+lQH6oE9ox4GyC+MGOLAu5gAI8bDY6hRbA7kt46GjxKaDc9XZWuJAVjZGkichgDoXjd7paIUBd9Ryt0PZeT0hm7HMuN+JDKmNnZQ87hQ6LTE2iyhmZaYFlF8/RXUnQh1iwYseDk486NEBE0s8EchnYo1lj5WT3dmPFElbBtduqY/jTN22COLXGjDxzeNntxGwILSenMgsPqVKArpRVeleD2KI4eLis8+FIXDzokVPlP9UHDBWUE3VGh9gEHrRr2LDlVsWOIeESkyMBs0x5V9n2LORKurNy3A4A9zQB8e+XpnzeOKNpNADHZe4lA1JkchWvYVVkHkgsVKq1793P8cBYJoYzHITMZHEYeUBHCM2p/aM8kfSjk+p6u7x4sLEdMcHGaQ7O0MRldS3+ZUCyxNAGjzX0BsqTF+NR5IhLrmxjFX19UKu2zKWIYNKZjdseFXjnjmCWd26ePJfNgy4IMePxom0heEqxUMpUHVRXIrVmZh7AcsP8uwZ2eCAs5WMmWRhHaM8rMECkfQjAC01LTWz2AemOLmJnKsX4krxggzyT6xAKrEFH1JDsHU7RrqvB2ocMRnZ0uNktkPDjrhhV/mXYyOoUiNQLpdSXJGtBW42YmgG7jkfkYkEJlj/LlKyEctG7QMrSIGU2ACC4TkgA0pogF/IM0SwiaFIpGjQSQ8qBerEavZADKCLqhR5ZW6u7V3JciWEyQsmR4Bkb1SxLKSDGSa2ZeasUfuh1lTgLDhhJJIVxWDuRNHIkgANmsV0Y6rIxP7jhxbEUOgbf8QxsLHyWlynPjfWaRVXeJ3GgEShQoK2SG0Ylf71A6A+OYmJk4+VHDL5UlUKQyyBg6kMH4u7tXMoJJaieTyf3NoXxIMdXYTKEkCSeskwQLaG2DbNHXH7CxsL46s+M9tibHm09JwPC5aFlK8V45FZjumxItWbi/wCQkF+lCfA+H5CuJcXLieOJwDHEwRLBViH/AGtmsNsW+qWtW6L+RYEs+RMjsuNhipMiVGVWcqR+78EBkVQCo9dWB/q4d1xcN8aE+R5oIZWVtIdmlnVlNhmpUA1YFz6EMfb7tp3PuzrFJJmwxFgokgxti7O68ouq7qG3IWwDzRDH6SKBv8toZkhAWfFYqjbahRJE0BOvqsgFsCDsNRr9Hpf33uU+OgCRlRlZE8kv+DldgkYADA+6jayRQUEkAV1d3qHJnixS2RGk8JikbFRlBP8AMkZJYPRCi1PB9mI4sL1dn/IIhE2ZJEpeHyJCEIffZQ2+w1AUusnJHLJY9tR0Unx+1yz4z07ZDr7Y89xPI4q3QsxYMNk2Ba1BACmq1aZPcMbtzlHx5nEvurRwrIP7UqdWUAoRr+o4CjkDqPdPksy4EhpDlTs0ePErLtV1sWJqQKlMaWtibFNSZv5982y8TJSHHnCaRKJKCD2/v9kK/dn1H98kjUKBvbuz+CIT5ku7y6PJF4pWevX0EZa/VSFEgFcAMt89Hd07pFjvAkGLjypAiPGsrayw7gnRdyCG0QuRIYywB+zdZyKB+6ZUra7xySErJ7UnKhnqRTGdYwq0xDUyBeLHWz+WYONLEmU8eSyqVjaKAh9wr7VKVZoTGo2PJAXY/wBnggrOzMJ/HP8AlQLHIPFDtyli6qq1Fgqea9BqVO21fes5MRIsUwxuZ3YCNwSGZ2IBILASK7FVb6piLFEay+J9/R5TjpCAi26FpvK0ihgTKJGU7Bi39veul6giwsfJ3nlzYZRIgDF86VV8aKfqKJQdv9DZ1YgD7O4IYH6Z2SkChIomkf8Aj1CiNIQOHZlLG1QgnVSx9gt0Niqw+0MJ5PLnNmGVWRschJQ+qniqWJDqBQpftixYMKqXPXuUMuKVdMdovIkzMrHZGSmkrZAJGJOnI1BJ/agV8X+OiCOb9ZPKGSRsdiR9/wCDMQIx7M3jH6ktR6CH/CcAQT48EraAiOZIWeaQiyrQh2LaB6RSq0V1PJBBAnfcXIiwcYdtnZYQf8V3ZUYCvZUeiCsgOmgJNfdWamVjRQ5UeP4XEUiAQLCK3LBIy7PfmcSJqGB/Ya8lR1dkfJcbJzJe1uoZCuso2oF29yUI9if25FeykccFgX5mA+f2/wATKWzccABZAHL6EG2DhVbcBSd+NrHAs9K8X5PIc7HjyonhESsy0jeIshYMS7rZWzSuLVN259hro+/4GVkIP+H5aQxKpjdFhEvkayGDqwPjIawQ3JJbatersPvuXAIkzniM5HrBEQ8sh0JBY6qqD0lJoc6kKTWpqAsrui7tmSugwzpWqszZP3okYD827MSurAgj/wDl0FkZXcZo5Z5spO3QaoykovO/0uzHQtQFkHYGgAoHt5235xFmdxjUQRO0gID/AJHleNdHLJ4xGwF0dvGdWoBnNgFV3bB7umfsgbODqxxpk1EcIOuw1rWwF11ZhuOByzDqjU5nevw0dRNLkyxNATHJoaWeTQMrJGjMT/ZOxHAu2JIfZclMbEGQJFmxVDSLKokMhVpCyBo1TYlSxBBk19SdbsgyopZlhyECZGbCGVXAeNJINeADRYi7AH/a/wCtmkWH8omVMiWAImFHBJLjgqEMzj0MkgDBtWdmc3qa0IDMSOpQ3ixpJUZ8XzR5LRJMHmjGhDAlYvq0K8GoyOaX2WMqqT4z2l/C2XlzZkQx7WpMmR2jZHIKhk+yQPZDG9mgtewUqRc2TEMkUmTJkTyKBwiNGi3s0achAV/iG1UW9gpaQ9OZu0fkYkCZIijyXJX+WQMGcRtGpYCvM2ntow/tgTS8gn+QfLRNjcRhIsnKeNt2LBlRCQwuo130AMXIN2aJJ6aRwLmQ4rk7Q7tNO+5ZGEQVQrSCgR6gktd6MP7sLmnwZWhwHyJo5YJt3c7Iksg9mW5d6ohGWySF11Nc9Wdyz8rDmjjSBUxvIiJIsZyGIZSXlDkgn0uLUgtwtbXqQj3j8YQM2VljDOQ3nKqiiUwKCIIwBHdKoDEUWUmr/ssG7bUEL48UbvAki4qzWKZn4Y+SyUAAagQVpRzsCJd1+LjOK5UErY8oULI0kM0WwjYvHasUrVwOaJ1FAi76A+Qy+GOWN8eTuMasjyBIECRh2UgIeS/qLoB+ddnUVQUds+Fl8yPIzMmcZKhZSgA2VULKHkb2ChnYlVXVSqng6nW/55HDOcX8jOMGPUm6DcPOa0fjUBVWuf61ZuFHJFc9sxu27xrNFBl2W8MZZtgrXZcsSg1KrqxUBr/zDdFRQYs/b0V8eZ1w3WJAzFCRtpt6sFYDhzRC6/qa9eivfifcsLxNDjxN+Pq8s004QK+tqWltasmz6gla9gtgdedw7hCsyrjKxneJMdQqSmOKPYBgqCMIQDz5DGyrxa8hWZRSYePKqeKPGycxTvGeCygEsWKWocjagHN2x5I6z+X8wODMYIe3EbOXMgdVeQAAlk3W5XEZ529uf7ILGA1+1g57RqVbI/BTZpLZkdZN4tm/6hJALbEE+NTY26X/AC7462VKscCxiCJx+mqJI+4EokUsEYAqooAsGVvU3yz7Z32WWy6y4pBLrDIZIllDFCrPPqxZqavGvI2C1YFBdyyQkE0mXleYTHZAkQUxEgRr41kdiDw3KkrRLNYbmBpg47/jQtMv5EkL+kkNewZgfsat6hmH9BtDYYlbSd0dnmaVO3wSLL7LLLUocHkFLSYBTZb1EaksaDUW687SYEnmGPiypuuhyCxqrNUYmdl5JYEANGqqxoBaE7sn5RWWOSJtgbDxEIT/AHJGfOrOHNjdrvQVSgdVWzxvjcUcLaFlZw7M4qzsS1fVUpdqFcFif256J7H8eix45PHtqv8AiT6mkoGgBRr/AFX/AOTfdd0Sr+29oTyT8sDIBZDG/oj7/sc3TWL5++iY/jUS46QoXVIlVEG10EPB9gQTZBPHOq/0K67ruiqMvsUKo8gU7NF4iSSbT71IJII+/u6tqrY2t7L8Jx4WZ0MnHFbAA8jk6gH/AF6ghbANXz13XdAw7d29ImlZRzLIsrfQ9mHJ4omgaF3XHQGB8Tgh1b3d0cybu7bM/JLsV12JP2D61Qrruu6JQ+Z8ZAzWnjnmiY2aj8QHsNm+4yTbAHkk/wD2AAPzVbIjjR5HUu4UuhCsFP2AQKH191YJsEEAjuu60iWd2tI4JY4bh3AXdK3Xk8qzBiDXAJvUAa1XSw/HW/4bHEMvLXWTcOkgRyKI0JVRa8k193/fXvXdSi6HtA/9IWkkeWA0szEGRl3UlXNUwIRVJI2ofdkkvMn47CzlaIiMbRmFTrHywYsAACrXfKkff+wCO67pQtw/ikGJHNHjh4hIvJV2sEKy7LZOrV/ktHgf0K6Rp8Lil/GaSWVmx9tGOl2zk3enGvAXXULQrrzrupFOZe3DIxT5XZpFHE2qb/7/AOzT/wAfr9Ej+zbCHCP4fjjkkh2Fh4yNl4/x2VlUcVQHAPFffXdd1Cs98ZwHQypJkT5ETgRGLIcSLqwcn7Xb+yLvkUDdCifjfafHnzOJpiIgQsZf+P8AkIY2tVYJNN9/7J6867rV9DDu2KJZlWT2D7AWF9F9LVeOQxWzvtyTVcUb2HtSYwMUf1Q54B9RQ4UBRQFcAcdd13SqxvbPi4yGuSedvJJvyYyVsGwrFCw2U6E2SV4vp0YXx8UrHLICuwVvW11JUEAKE5HJGtXzQ467ruk7SMNgfL8v8mnmaRZFkBR/r+P6qqPP9883X1x1oPnc8uPGkySuZESQBm1IPjQyqSmum1kqSFHB/wBqpHvXda5JJ99NQL8txJfwAzZU7FcdsgX4x7aEFSVjUlTdnYkk0bvof4f8LgneXGlMrpjhWjPkKkbtKhB01BAESkCuCW/3x3XdY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2" name="AutoShape 4" descr="data:image/jpeg;base64,/9j/4AAQSkZJRgABAQAAAQABAAD/2wCEAAkGBxQTEhUSExQWFhUXGSAbGBgYGBgbHxobGhwcHB0YGxoYHiggIBwlGxoZITEhJSkrLi4uGh8zODMsNygtLisBCgoKDg0OGxAQGy8mICYsLCw0LCwvLCw0LDQsLC8sLCw0LDQsLCwsLCwsLCwsLCwsLCwsLCwsLCwsLCwsLCwsLP/AABEIAOEA4QMBIgACEQEDEQH/xAAbAAADAAMBAQAAAAAAAAAAAAADBAUAAgYBB//EAEAQAAECBAMFBQYEBQMFAQEAAAECEQADITEEEkEFIlFhcQYygZGhE0KxwdHwFCNS4RUzcpLxFmKCJFOissJDB//EABkBAAMBAQEAAAAAAAAAAAAAAAECAwQABf/EACwRAAICAgEDAwQBBAMAAAAAAAABAhEDITESQVEEMmETFCJx8CNSkfEzQ4H/2gAMAwEAAhEDEQA/APm2xtkicknMBVmuag1ZxR4q4fs9JUGWsy1M5dmuzOS/xML9mFOhSToQU9RevlFEDOopUMqk93LwuD4GM05St7GYRHZ2Qd1lOebtao5fu8er7M4cEhGZYBAJJAFsxAapLfKKWHmAKDq0Z6PrvM+vCFhO0TUqUCTldnZOatAQDpwvEeuXkMb7kJew0De0zAAWpqXq55R7/BUkPlcA+6RUFvUGsXu0OM9nLTlTuFSE0sCirjga+sJKURvAB9XGoq/pDRnJqxpadCcjYOHNQpRvQsDThWpDGhAhtHZzCt+YsoABqA5WfNuQguGlJcTEOAbjQ341YKB8oLNQhQACywPUMbni7OLGD1Pyxdk//TcsBwFUAbMwcly5AdqMw5wlsvY8pWLXKX3QnNqPeZutY6LZ+IaYVFsqAVA5aEgFKamppxiP2bSV7SVmBNFO/WlerRzlLplb7FMKTyKyvL7P4MocJD8VEsKsSWvpSM2f2ZwZcBM2aRdWZKW6JDnziriNlIVLSpjlBJNRUksAzudPsw1szAoSvKhRzixSwSOXMVYtGJ5nTps9r6GKrpE+d2Iw6ZZWlKjlBKkq7wHEM7gPwiZL7OYWYgiW4UeJD9ART/MdHLE84grmKRllBSGS7HPlNXJLtl8ojzpEkEqKmclmDEMS6S3CDGc/7mLHDCtpE+V2Wl5CVJVmBOugOvOI21dkS5Zo5Bq/COmOLLEIUX4KH38oDicGJqWBGfh8YtDJJO2zpenx1SRDk7Lk5QopVlap+bQVeyMMgOsllDdIL+IbqLxSwKkIIlrIzq0Ys7a6V4aw0jBSpYWVS8qW3t37HlDPK13YI4IvsjnNobElpwwnJdylL1NyIsbL7Hy5iZRKF7yQSczCoFag2Kk8Ia2zIH8ODAsJaTVnYA1IB8Y67s7iUy9nSpuvsku9gMoDAHp4tEcueahcX3oy5McFOq7ENf8A/OsMhIXMUoMHVWnweJcjsfIWoqzLTK0cJc+JDDppToLS506eQpQKZSTQVckakCr/AA62DNxKysKLJAG4lVtC5HS3IxJZMqVdWwrHB9hKZ2RwFAJkwKcOCGcUcB0gP46x7/pHZ4IzTJoJJTlUwYhOYvu0p8YbTMStSvaqd2FT5gZdYNjJKc8oKzEA0Jo6AkqAPgFJ8tGgfUycOTOljSVpInTOx2BYHPND9003uaUgOerRpiuxeGUkrlKWG0LVYaBn+zD2056Zd3MxTlRqCkkOkJ0yps/C0T9obRVMSFOAQ2UvUu1HDUv84MZZnTUmMscO6ROHZvDrDJKgod4EvXyqnn9I9n9lpCAHKicpJZwxel7iHkLJaYglMxNwfuoP3UQ0rFpnJKgAmZlY66UPMajpFXkydmxfp4+6Pn3sU/p+P0jI6D8D/sP94+kZGv6xn+kJdnGyUNQfSlfWLUvKV0UTR+j2rq0RezIOVbB3p01q8VlIKSQkO5ci7NSybaR0/c0ZvkWxCFBTEFyQX5dLQ4hASxcsairPW3rAxWhLFmLDVqnk949KgvdXRiMpBYsav4F4D8ATKmLmgYXfUAAtOVLVIzIautz/AGwOdKCaiz0PH7tGkzDhaZZmoUyVpCSkXdXe8qeIh/FYN5SUl0pQFFyQnMVKeyqsMx9Ijpa+R3bEFyitNKk1AIZ78eDaXcQoiU6lKbKlgwu9TWtX15vBPxBfKBujWpcBxr5vAsZMIAL7wdx6ufSKxTE0ZJxBKxdRBsaVEe9jGVjZpP6btxUTaEZBdQWlLmhICuNwx5/CD9nJoTi5qtGF+JJ+FvCOyL8Jfot6b/kR206UVYdIS5IIcEHQ/OEMRh5ko+1lMvMnKQaZQ7uwqamPcBtfePtK1ZKi+hcA5dBSpg89SZiFZVJBJewIJJu9K/dYwK0e1vgVwGHVvLUs5lF1ioTZhToGhSTOKxkWMq3L0IOUOaG1eOtYbXKmSkqcpOZg+azPZhw5RuiWlM9L1SpDJVxNL8wx9Ia+7HSoTlJKXUtARKcbwSCGNHUe8K6wrtbDBCvy0uF1If8A8bP0aLPaKaMqZQD56FPEagFw2pd6U4xKx8makpURQkBzUBzlFuZFYonbTFrkCjDnEbqrJLgWY86PrpGvsZqkpStaiACQC9tM3Et91itgsPkWM6kkuxy+TfCCY1Xs0KUwJAIS9i4avKA5u6O6FyiHt7EK/BIy2yJzPwynn6x0OwpSlyJOf+TKQl0gs5SkOqt+mnW3LbfmgYRALOZafEt6R02ykEYGSqu6pJ40q99PpAy6xqvJjyU8m/CKyp5UQtkpQhjkAqAPeVRi3WB7VQAS7ZB718yh7weg0BB4BozCqLZl+zcsaB2CmIABNaUpURP2o6nADqY8CCGao4/XlGOK/IdKtiikBV0t4kNZlbx4PDe0JylKRQgPSuZqGqSeT0Nm5xHVLIQplPRgxdq1SSQL28BBdjbQUlJTwJKXDnMUqd/Fh4RocNWux3Ur2M7Uw0xZ7qgH1UFEUYk9QCPCFJUkOkNvk0e4BpqTU6aVijIklQXcO2UEjKFA957sk687RmG2fvFaiCM28tJBcue6osAAQxpR7wqnSo5NPYLFbOcshWUpDqq6UPTKSbux6NEbGYKYlWdNFDhVx4XB+XGOoxZCQxYFnKT+kalWoZ7Pc8HifMxBmLQKDKHJGoYNfWv20HHkkhZxT5OX/HK/R/5H6RkPez5HyMexs6l4M/S/JL7JqGUhQWQDm3Q4oHJUeAYRRx201yUITkWMyX7li9S5/wB1YS7Ij8smoGZj+lThmLWoTpFhWIQ+WckKNd9LuqrBxSvPlFZ117Ri2T/xIbN7OawS/d1YF3e2ZXPTjAcHjStKlezUUCiWSnv6OSdKGL+NVmcAUbeIABKb2txtw5wtgpiF7iJYSAoZnclTbzHgCwEDq1wckL4jaACFD2GIS8xDqYBsqgWDF+I5sIbXikZyyZpKpgFUNoohgToSI1xMpfs0k52VMQoHdse7Ql2uR4xoEqrvGhCkg1YAkXqGZTN6QmhnZLm7SmCc0yWs5SQ2W5DtQcwI82hiWAIlrzF3BFPjxfSLeHVLKgyMkytQXHQudRoIHjpSQHUAQSWHEtrD9StaEIkuewBKFEqQSrKAdQ2unzgWy57YhW6RugMb04xSmsEijOAAEiz7xAOpNK9Yg5iicopLMkavryhl+SaNGFqM0zrV4bOd0gAJZjxv9nnDezsDnT3sqQ1VEAfuXGkcrgcYsneqNT46aPHSbMx4SN5yADTgOI5tWMuTHJKj145U1Y1O2YUqCipUwBWa+X3WZiLwYYhjlMlgN4ATASG95mHnEjEbdmFFBmUTWnu8S3KE8GFqmKLtnIDasLCo0D3peFUHX5DKSb0dJ7dK5omEhwkhjdyQXr0PmYndodpzGASwD0427w8Y0xeHWlIzOybG7avQBukKSsD7RZOckNZg7Fy78PAwYJLY9rijTZpkJSysyVm5CaAniXfhFTELP4dYfMRbnwrqL84KvFywU5kpzC1i+moHpHuMypkzMpYEFh+mlhygSlbDTSo53b5P4ZDlgEJDAnh6x1OzcQBs6SXcgUypzO7gpKQQyf2jmO0JH4ZL/pTx/THQ4Af9DIo4YbpapIpbR/hBzeyP7PPyx/qOvCFUYqg7+UF8uUkA2YKGnIiPJmLBOVjZiWdwTdiL9YYlJzEE7yg1b+CQLAQ6rBAO+UBKSxrQ3JOoU3w8ouUUxopqPJDXhCCGcpDhmL1u7AUpB8PhGUGLvSxpR6kWoGc/KDHZ5TvkpoC5cF+BU1hzvwcwPDqdmrxLANdVgGALH7s3Va0T7j0rDlasqXdwauRuij5QbC321GdITh0kMo5yCo5DTKXyhRAcE9GfxhPB4cTQWUk74d3FDxPmxFDV2oIo4WUpMtQUpOZKk5A/cGY0DBgCkE31q14zzf8Ao5ck7aeIBSFezKVAkuEKUADoGDW1JFdLRFwc3OsBIVmDl2fMWNSRQBiaR1OMlpUUgJBQlzuuKmuWWosCXc8NOkDEkiaQC7B81ipOV2UBTOHTWpvwimKSqgtNtERsRxR/afrGRr7fkfvxjI20/CEoD2SzGWoF8ppTiKxXCFEkTA7sxLGtAQNef/GI/ZVZKCgUZ1KP+2mnF4s4SeFKJAsz1OtwBe2ujRSfuZgoewJkv7NSrslt6zsBdwRQv1jWZgCcglP7NxnOYB3Vva5nAcOeAgP8PUwJIyuDQEEl6ilRT3qXEGViAggKAq1X1NKjT9oi+dMdVW0KdppE1YE1FJYWhLmgIAAB4M5+MCmoISJaqKBJe96t8vCKe1dpCXKSlWZTzE5QOAIubiyqhtIUnTQrfIYG3156mGg307Qk3u0zaSwSCsAZWOY1ILM9CzsNYGMYk91OZQFmdgpx0bqKPCxVnAFgaihNFeUZJwjOonetui1agcaM8Gl3Oo8Mk5867nuh6g8GdiSPgIgS8PlnzEn9qmK4mZ1MN1VW4cqRJwswGdNepYfGsVWk/wBFcG5pDWBw7O9iT8x+8NSApRygJYd4uzt0vAxN3QEglRJ9HP1g+Dyywc5AJsH8evKJtvk9FpaRticTMH5aWQnhZxZ3EClLUxlrO8zpUKHwIr4RrixmmAIVmz2AqwDkEmwrpBcVIISFOxIo7Bh0vA1wNG7D4ba8xKd91IIqTz1dud4FiCkTJTVINOjv9Y2wcn8rKag/Y9ISxEwGazZggM166nwgJK9FnfTsuplylHOZiAl6h0k0bdv8BrGqClUlWZdgaUoBZ4noDpozXtwgO0Z6kJyhqumorcufvhC9FujnN1s226krw44JSD6fSOn7NSwvCSUu6kAKbU/sx+EcNtGev2bE0ygeDWj6LsLDKmYaTOlkCYJaSQLK3Ru8AeB8DSE9QqxpfJllL+pfwCmeyTmKQAPdS9SpxcAuzgDppAjMVvAEZhZLmhZnLXOutucNY4CYBMSkhY/mJFCWoxGivhzETkKIsmrM5oUjUEfqJJD8oyxVofqNxK3VjN3hVRcVDmlKByxsaQM5EMl84USFEajKoADmygKQw4bM4UAGKQzNRzTm1y9IUnLSpaScwZVmAbdUpk86J9IZbA6Wyrs7CEJU0xKvaADKC7AlyAACQQ1Lc7Q1gZZSe9lSKpWKZQXCklNlMTUhzesBl44OU1AoTMYJoA6WalVAOpmo3Q8/FpKCcqVJLZt6oVQBeVyKEgGrHhQxFtvkWqNcdlG5lAOUKAfdWCXOV6EOHrbNaJc1EsAKTRKHzcFKIY1cuaCtYaxpTNSFEKCASVsCkGzJQHoHdyzkikSpiVT3UBkkpoAKZunK7n94pjjo66Od/HJ4n78IyGfw8j9CYyN/4/JG38CnZiRmk94Jc5Sak1agHkb6R0uF2asgqlJaXUlVA4FKDg2pjidjLnBH5aEEOakF/N4bXMxS8odIAGUCtkhmYvyoIrODcuTHTa0jq5hZLXSRlBe7Wr182heQgndmVdQZSgDfQPUOWiFidpY6iFZWIaxpRql70J8Y1kYvFoSqqVA0qSyTxABZ6isL0V3QPpyrR12MSBIClplKyqQkkqsCtJYj3X4xN2gkB6hkpCQO8z0BcgOotwFHiZP2jjZktZySglSgSyS7oIII3tTxeApxGMZ2lDezWq6R159YEYV3O+nJ9g6irNmWSEiw+BprygwU7AHLe/BV/p5xJEvFv7UsHLAF9XFAS9nvHmKlYpQA3QA/dBr1fqPOHaXFoKxy5oqplkAEsFXzECrUJBF7j0jnxMJnLIDU0Bs+gOkNy8PihLQQUBIdqWe7+UTErmGaqoCtaU8BDxXOxo3GSbLeDk0zEpICi4VWxOju+vlBSpNQGADEnib08GPiIkycDiFglksbvR3gqdkYkghhu6BtIRpXtmqOZ9osu4VCEpCpwIlmoWB3TwU1o1xE/Djuzw2t8xGoc28okolYsg4dw1CQeVoXOzp4Lsl02AYktX7eFWNXtlH6iXZFU4oEj2ebI7AqcDomkMLwE1G+goBAL5Q7ihILi9tIlzMPiVIBUUZT7rDXRm5xujDY0VBDMA41FgWvHdK7NDfcf3JlXZ+YpKmDXPB+X0hTahRkOa9W8X4c4Xl4bFszoSHq9GIZgQ3Bj0MAxeCxc0AKZbOQAADSjizjpCxguq7QZepXTSizTaiAEM+8wcf8RH0TsdizLw8kgOTKl3NN1OViALuSfKPlE9MwgvpeL+ysTjUy0CWhJSQMu4FUYMe8Gg+owOePpTMz9RF5Opo+n7TwftCJqBlmipFs4HI68Ceh5TpkhE0+1SN4UWghnbW1xw/zHCfxbHSiT+WgqNaVJe53vB4ybtTGqXmdAURVQDA9akPo8ZV6PJ5QV6mCOsmS15zklli3fSd1tRUnwY+saYrZ0w5FJSpkkkkhqs5URcJsK8I5aTtDaCmUghbaivwMGndoNoZcqikhuf1h/tsi4oV54PyUp8qZXIC1QxSSpAVcVIChzrD6gFIrmTRllXeNizdQPM3jif41imfOkB2b7No1XtHFLUEGpOjGvi9op9rN+DvuIHbyMR7ZSQxTJSWYHvtRhy5+A1MM7S2glIKGSlwLEUBYF06AAuI4xeKxoo0oNSgt5GFcRicXlyqZneymfiSTSB9o2/gH3Ma+T38EOPor6RkJ+1m8Zfp9Y8jX0T8kfqIc7PMEkkqd93LfnfSOhVNZIIDKV3iAHHSIWwlNLoBmJvwYRQmzCEpKXdi5d38Cft4lk9zNGNXFG6EB3GZQ4mh8/u0MCeHJY5SGAcAhrEcC+avOEhOJBIFFM46H1tBTMSXBYDebrTL5RJxZbqTGJIS5OdSOla8CkMP8GKCiMgUAy1UNHy8VZfD4cIkysQGf3icqQdAPv1hlM1QAIJKqu5BBbRvpHVXIK6to2EoFXfUvXM/wCrFyKcobIRW4T7jCoIb1JzO8JqUcpUl2WKjof8jxgvtUkZXsVt5DKL/eusTkmOqPDLABaZlbQ1BPBhya3OObw+HQrFKJ3UgAkaufdAuTHSYjEMnMoOqiUg6AC59T4xzmzVH8WpSlAMlySPCw5GLY7UX+iOSm1+zo5kwoQDQKUSkD9N6FnqBR+MH/ABGWWkgEF7M9zc6vV7QGfNYJm1AqQT72aoypDt4sWMEkT3S7Vb3beBMRfBRc8gJs1XfVQnqzW+ELyUbwIO9wJPmdR8ORhjFTQoMXuODXDhw+j+ceiUpVkglq1JLC5I1HDieZhuEc+QkvAhY3hUHS40oRofKH5a0ITkBDiwqpubVNoXmJVuF2SxCt0pdyGAeoDgf3GPVkvkDJb3Q3hp6FtLPE2rCpDEhRmF6pJDBsrEpJAUoFN3J+lhA8LtKYQozRRNCoAg1e6TRuYp0vB9nzw6kjq50B0bqCW5wAYlSlEAWfjazsePLhC+VRyj3OZ7V4QKQrEIGWrKAIIJpUFN7h+bxU2Phc+HkqzZChKQC5Ggf4Hl5RN24kezmORqQR72cuHOpBSRFLYBKcNLX3iEk9ANG+7xtxt9B5/qUrGsUN0mYQug3ylCX8dfWEFYWUqstQSsWKS3SghzGY7eQgpKgQSqlVckvEL+HKmJC0bpcnoKlqaUikUZ/2GSuZLWVSxvvvpFEq5tYOCPEGB7UxmbLMQCBUEHjShh1MlSZAXmJzEHNmegIoacX4xriSmUtRJoouAeOrc6jyhkziVLIUpI9lVSmTvU8v3ixs1QM2fMIcpZCX0Zx8QIQwCguc4LkMw4B/mRpDOFUUzpskU9rvJ61IblX0hmKx1TlQSkDNXwSksT4kt4RsEDKlRYpVYihH384nTc8tYU1nSoGjA3S+lagmlYalz0lACUslNgVAtz3T0gUAT/hg4+gjIGyeI9IyDsfQrsKQPZ5iHc868uGkOzE+6xL1Dcat6MGhXs8n8sON3M/o3l0h5SgUsalkgN5k+MZJ31s9THTghWWlKXfMFaN830+sFnrtxNyBaBTneveUXJ4co99iWCk8Hveur/dYbjkDTfBthpSXeptV6+DiHkz0HM7sQyWoxFumoN7wk4ZwDlUz+EYVAgjq2r1DejwklbHi9DO6Cd5STowdz0asDmTiBVwo6sac2+9I3WmgUrvKoBwApGs1O6nKauau7+Dt5QVrk5/lsEUj9Slagv8AAHWohHZ35mKUAGGSj0ZmAPnFRCDkKg+8LDj9uObwpshKTjZgBYZSBfiPlDJ0n+hJ7r9nSqkD2YSSDlYgEVca/fEQjNRQsePFm5seH3aKGF2fkJJUQPMq1cuY0VvElNjd7HoCXJ8RGZPZVrQLDyyXKgwSzuwAADv1hjCzyVMhkPWo3jzbS+ta6R5MRuAB1O6rCuVhlb+pqco9QhKhmZQKDQENmJ04VaA9hWkGlqWSpKVlWVnCkgir03W4QjjjcBkKsU6GtFJI+kHmSVOUt7NSnqC43aEciA/nyhDFSspQc2Ygso8XNa9GpyEdFbOe1sDLBq60ObgvUaVel4aROyvTKoUI4ji725wBeEJWctACUsatQa3YkAARsrDZiEEktc8DoAD905xR0xY2iPttAEuYxLZU/Fwk9A31i7sMg4WSBQlBSSTQGrHzYRA7SjKgJevy4c+Tw1sWYoIRKJ3VgNwsK+VCPGNUF+Bg9Qt0ExyJkuYAhdAcySQ5S9CG43DQ2nGH2eUEZ9CAA707rku/GNThpiJr959SoAsOL0NNaQdKHWMyAH1JSDTgQSfKGdMy8Bly0iRLlktl3lnpVvOJ+0EupJZBo7Ku5anJhryhrHyhlNATwdzeIWGmLE8JmVzFlAl2c3f5RyV7CmkUezuzCZzEMFhTVFhq3k3GBbX2XNQA9cndUNBevBjXlWKqJxlzzMAUqXJIQSlyUhySeLX9IN2mnqmSiUuQF7xCWCkhKSFNwJJtSnOHTdk2yfKxM0pBnYda6UXLuRzTCpxcvOEETJd6zAAPHhweGcMoLIyTZjFLlILNU38G01hScgTCUgnKLqJJJ6PSsL3HQt7KV/3E/wB8ZHP5eYjIfp+RrL3Z1SRLDZidQLeL/KKc0AHUJLkqSATEPZC2l7tNSfpDv4kpUSLcHf46xml7mehFPpQVSUVLFQD11Pn0gmHnpObMCSpsoB1c66OCBGqmBA90l+Irp84DJSGOpYN519NYm15KqSexoBKX7wVoAHBa7g/dYKQE7zEOzlny+H3eF5s0pDiq1VJ4coEjEEZSCXarlwa8CfhBSoHL1/scypJupXMlr8HDA+Vo9UoE2OU90WYgABuDVgU1bh02XVQ5jlrqI3yhQyuC2ZvFsvl6awjVMdNNG0iUEm6k9HLk1ZmY/tE7ZRBx5JBYByALMQHa7AtaKiSUDMRvFkpfQD7eI+zZp/FTSogkIY1FRnQDblSnGKRWn+iGR20/k6vGY11FDADi90moL8w390DXmILjdDNTnlbmGJPJor4QS5qVLKANC+U8AWI0t/mNVbPUN1K2S9mzMOtKacYydSWjRyjRKD7NKstUkhR/r961syRTR4xClLJcZUJ1U70be6D5xunFKRLUSykqBJSR3gAP/n3bV6mJs+5EtaVoIZsxcDrqK3MCtnR2qPceWSFk50ndsAwVqR5Dxhb8JLBCUhiS5uaJOYnowbxj2ZNW2VgEpHvEEADjlv4wNZTlZCnUbnoHCeQuacNYdWHjkJ7bMSuwuUpoSND1bpZnpG61MgqQAwDwhhZS0sACQO8QetiWsPhBET0peWw7xFK0ccOreEM4+BYyrkk7cdUkqUA4FCbnnxinsDDg4dO5ncOzOagcedfGJXagEJKXduBNQwr0q0dJ2QrJSAtVJYOUBLHSrh6N6RqhqBg9U9m4kE5SBkKBmHtFgECxYspxxBPCA7YyqlnMlLn9Kr8GdPxhnaUsTFJlEEkkEV0q59IUnyJRV7JiCEulJJZhy1PWHMa2RcOJZCQy8zl0qJI5f7bVtFYoDghMtSwaimW3e3Rccx4QNUtAIEwJAukGgY35P9YIZqVqEpDEagEW4FtIYZmYfMmWtCTlM0Eg/qGZL1NypKVty4QphsZOSArOtSCMuQhOViSkODcGgpWvSGNpZVIWVVyMlAq7h2IbmfQxqqVkloBUQUpcsx4k3fjBuwVRL2PjQj2iV6oy+Gvi3wjfDEAFLhWcgBkmvA1oCLs8XsNOQv8AmILlggqAq4uOt6aQGdLSZzaS0FR/qNBXo8c3bOWiR+Blcfh9IyFnk/8AcV9+EZHUyotsYgSyavpwfmIImoArmq/7wHZJ/LfgKP1r6aQw9c17/t98ojL3M3R9qNpC8tif6b0+UHJYsCwuSK+FLQKUpqC9yYIVZVPUp1f5edoF9gpXujTJW5bUvX7bhxj0EF3evd8PkzRuJRBA0JBvbxjSYeNwBbi/KFKLyZht0uFt6vejfd4pOGBFCrvMHy82vE5JrmNSqw4Q2hZABFTqCKXalIDOq+BiXh0kvmUrgpx6PranKJmzMQj8bNCWCVIKQpRy5WapfVx5w8mcQDlLBQtz8PERI2bicmLmZgwWCksXYFmIJ4UjoJ/lfgTK+D6QJSpspLMgLCVEENcPlZr2qOEGwuEIQUq83Nj1r8bRPk4JaZShKVLJUmqQ6UmzKS5VlV6H1gBxKkyChYWlSTcpUXFPeAIbn0jG43wUTNseCUoypCgU1SwuKKD6G/MROxiWogupNXLUDWLakUY3vFCWFVC3apJJUASX0FD1HlC5nIO4lrUA0PDr9IdOh4w0SsRKGimBbV82rVvVjxihhMOFhJNXerEUDW8WZoGcOEvRJTqCwZ+Chboxg2DmByCWLOOAD2HoT15Q8pWtA6aew+KwKAQSSX0KviHraIWPQkLOVQowADAiop5P5x0E6Q2/mfj4jSsRDhUqmEpJocyg4v8AFh9OcLjfdsMo64JW2x+SugFWq5JIL3f7eOj7OKIw4GQglAyqFRVNCdRUxzvaWcEy1JutTP8A7QNOpYekdV2TWVYZIINEjKWLHcDVHPSNcfZ/6ef6v3aG8LMRMyLIKZqAAXCgxAYh7EEfGJm2sQUrC8gU3gz0POKs/Kl1sSiW2bqWp4O54xLnYuXMoCQHbdcEuWFSOPz4QyMaPZWPlrlpocwABCkGrUd2aEtnqyElgFrLB9A7ADnQwfC4hUqcJU51ylKKUk1Ukgs7sKO3hFCdgAqashnlrS44goUH6uT5Qy0FtEPHyQZ6SlwEhIUxYVLepdUJYucukxJzIzZWu4+kUih1YggOUKSpv9qaH0fxMYcIkS0iUQti6HrR6gt5Q10FbQJWI9nOkneKAMtRROYMGPKzHSKOAyqVM5qA8Ej4OYAcCAoAElLkkE3eofmFMx4RrLB3i11L+MLejqsm+0R+lH9sZCn4JX6z5RkNocmbLxCEpZRFecGXtBBcBQHzjouxnZ2TMw5mrSFqUSljZI+tKEc4S2nsGUJpSgFnVYjQn6RD62N5HHejZGE+lMmS8bLq6h46wYY2XR1D68IYl9n5ZAUSRyYQ8rs1KF6eY+EdKePyx0snJPVjkX9oCBoSHaBLx8t6KTXUm0V/9OSi1vX74RoOzsvlfhAWTH5C4ZPBMTjpb1WOtIbG1ZNXUAw3dW+rwYbEky2CkuX11rw4RrM7OytaU5/WA5Y3zYayfAp/EpfuzEjkba01MSUYqWZylK7pFwbHjzitP2NLcD1b94m4fAJViFS/dHhwi0HGnVkMvWtyLWze1Xsx7IrOUWUkhx0zA05eTQzK7RSTurXcEKOaigQQTU0JoawpJ2RLz5VS2DPxpyMey8FKY/kvq9GHgKxJwxsWOeSCjtC6xmnBQGuhFaMNeto2mbdk5nzg8tH49besKL2fKIJy9TT5aQv+ElFQQEU1PCD9ODGXqZJFBHaWVvZre6xuefD6R5/HZeUoTMl3qSkpJ8gXGnTzjc7JkjdKOBeopXgdDBJWyZCnQtACklho/A0u4aF6cfyd9xMCduoSjKJqeid25cly+lgwtC0ztAhNU1WRvKcto+UaORw0hqdsOSFBIAIJAoT8YCvYkq7MzsNC2hhksfyD68mc7j8f7Rybx1Gw+0kuVICCQlYo4eop9Il7d2chElK0gB79Qkn5R0exuzklUtLywSwJL1rW8Unkgok+h5GL4jtZLSN05we8HA6nrCuI27KXJfOEzPahQzEOUgEMwsA5YR18rshhLezTzD1D8/SAf6WwaJqgqUCGBFSbu4y2iEfVYnxYX6Vrk5jaG3pc0IzLRmCgSoEjhWvJz5cocxHaSX+I9qmYAFAhWUijVDvQh+MdAex2B91CqtZSqO9i79YQ2h2awssFkqUxoDMUwfgARDr1GP5EXp7dEcdoJKJ4mpUlaVDLMSSASOI5ggEcxDS+0WHZnl0tYejUPGGJ/ZrDIUTkLAUDm73d+EEl7CwY/wDyNDrU+cF54eGBYPknS+0cg0dIY2cV6GMk7ZkgKdaaLJFRUKY/GH8N2YwqnVksS7kswOvnG/8ApTCKQSlLtQsbFnv9/GEfqcadbKr0suTnv4hJ/Wj78YyAfwxH/ajIvcRegY7N4pSZORBYEmxqevJuEOZS7vmVysIm9mVOjKLvXoY6BUsIAII5/er8IzZKU2bMe4oQljKAFNyqeMLHHLe+sM47GuaJA638onJBcHnDxje2hZSrSKMraKxUH0EFOPUR3vSN5clASkqCqi9AOloYk4aUqxU3VNR/bEm4eCqjN8MkzcSokVHlGTNoKZs3pFWds+W+6VEPQEivpC87CIrRTAUtU+VoKnDwd9OZMTiVXzDyET8Av/qJh5dLxaOGSbBXmD8og4JxiF/bvpFoNO6M+eLSVnRTZzDNV2yhjbj1jzDTindIb9/gdIBOUSMo6OdPHpDKwVKSBa1qv4GF7GZoMvBpUlUwB+Q94iumvxhbZclOZ1hs2nyi7NCZaU5RRJvxOtOLwvMmJWbVIduY0++cSWRtDfT8GmKQkvlq1LGnTi0bysHMmp/lnNR3DA0vXRmguGxRYFgAOPMMaQ5+PJ3U13WLdYRzkuwPpmSdlpQhixUOFWLN43iDnMslE2ofvDT9o6ZU4AJQqjuwPnpqYkbSwPtJiU2KqHk1fhBxyvkVqjnO0SMuGAN1KcG4ao9fnHebESE4SUp2DJPWgo93jkO2eGCJG7oavc0I+wIv4LETJcgbgKSlLNVnAdtW+3h8v5Y1+zRg5HE4iWJntMxtZydPMV+6wtjMWkAkksS/E3o5vrC0nGJYmhOjiNMbLVMAykind+6+MQjjSezU5WtjE/EEBISbkMz8LwHEqUxBc7w+dY2wUhQKUqdzWtPB4rbSTllqIcKCk1c6uIMmloWNdaHVYYEKYVp8v3g2NlS0BBWkEkgMPUsL+MEwyiyi5sa9GeBz5K5+VSFqAs9QGGo41iKJRa6qf85F8ahPeCRVw7DkHqOUQClMtLBwo+jC0dPOUlCAnMSP1KI4cY5HaGKzEgEkaBI+9dYaEbZZTdUjmfxU/wDSPNP1jIiZjwPnGR6nQjLZ0nZX+Vq9vD7eN8XiCVNoKAfOFuzM5pYHU25fUR6UuoNEGvzbZdP8EkHl4crLCp6ffnDUjZ4zMpQoNK8fmIZw6sqbOa62HBukGBzMaDoKtxiUsjLQxJ8myZQZKHNBUnUXqI8mSQgEs3Eh2uKVMFRRJL1JZgHflbl6c49mTLZgQNR5N6xC3Ze1FaB4ck+6GFy5PzEEElKjlpR3FfnesCxWMyvU5uDhuW7q/wA4n/illZqw825HxhlFtWTWTdB8YSkgULcH8KGOPwa8s6Zrx846ydPrkU41ZvWOUwkp5ywK/wCTGvAqTszeradFJU+ZmCQoAdB6wzhpi0kEGor1c/YgKQygehp84YWgE0hpUY0Ul43MMxNbkc+Ma4dQUVrIv4eMJpUGrDGHm1YhgbNEHGlodMaOHypDF30e0O4MZQ5IS+usIyUk2JSRxfhHplu5BJNwf2hHvQUNbUZQSzgg7pPx9ICjaBdC1MMhZ9FOPjC81BmAZi5TVjQfekDRLWlYBSMoFzWp1Bu/0h4pVROS2T+2eLUuQCzJJpUOaHgWaOowcl5KRegDZmHof8tHI9sQoIahSWY3a9I7LY8pRlsbMK1raluFIbJ7EWwabE5OyjmLgEHW9OJD08Yqfw2WWDnd1DBvjG2PIQO9VrD1q9PjEtEzdYAl9HpdtOkQ3PZbqUeSgZKgQAr2qaGrOGs3P7aCYxXtEEBSa8VBqF/rCMqaSXD9A5f1idOW6lDR3bhcfEwOgaMuppnZSFZ0qSAhRIfLmA94Gtbcf3gkrBGb/MmqV/sQpISBwoXIiXsWQVe0UKk0FHoCPHT0h0vcjMRUMW8RVn8oRx8EZT6NIPjNlpyJS1E2CmPz+3jmdp4BKQVJFn3Xe2l3e9fSL+Km5kAuaE8HFqX9DEPaEwAKAO95ffGDjTvY0ZXwfP3H6T6fSMjX2UziP7hGR6miY72aP5deNvKGjLILcLXif2aLJJ0oPjHTLlJIFekZ8j6ZsvBXBBpKsyEjgL1p1A159ILLQGoXa3q/TSkT5kspNQQeIgkiYXSy1HeAIJPLnGdwvgtHJRZkh2JYA2J/a/WA42SlSWrTWGSMwSAZYyht5SQXc6E/SATsLully7s2ZNed7RBcmjqT0yJipSyoEKB5kAkcnbSDYaTlG9VRqafODrweV99zoykkebwFaC53k0H6hXx4xfqtUIoxi7ALRmte7a/GIGzFATppN2p1c6fKOlkDKQXRQ/qH1eOTkSz7Wa1GY16xow7tGP1ftRU9mp2JHThyeHsJhSzs76vaAkEAK3Q+ju/nBxiClIVkqR3gWHJ/8QZW+DCFEllAlJY9PnD8uSFMWYcIn4bHFSmOgdRPDkLPpFKVM4n7MRnaGTCrSqtNGsaCBzEqy5UqAeDicoWNOgP2IMMig0xI/qDhojdBT2SF4ApBUsK6uL+EBxEgLSCksq4PyIijiJKiFJQpKUOwUokvxygGz0flCkqSUAgkKar/AFeLRb5Ok1wc32jmkyCFvmSQOVj+8fRdj4T8pw7lI15jWPn3a58jswJB5Gl+cfUNlJ/LYt3RwP3r5Q2d1jQ2K2yLtKQCwAY2sDX6wljJARkQkHMdPGG8XiVImHKp00uzEcGGmjwxtGQpa0rS2bKKdKt6mI9TVGuONLbYmMEsJBSVUZ7AUagMJJwxSohSVEkO+YUd2BLXLGGsVi0rWgbwqN3R7dTA8djVpUopSgOMp7zlnA6XPpDR6rC7rQzgcYqWlRRmBNAM1QcyXBp+zRSViDlM0qKyO93Q3Ehkh9I5iRiiZS05QD3ioE1JUHDdIPLx35fs05lE0c6A8f3gODsLVpaLMzECYhJGYFzVnazvRvP94l4qSCFGpI1BFejC0apxa5coaMbisbYKbnClLU4ZgGFYKTRFwXK4OE/Eff2YyD/ieSf7B9YyN5Gxns7IIlZ2cEtyNLPFqRNaoq2huIL2HdWEIypKQpvBn+MDxgCZpSGDZh5EiMcp9U5RaNONfimMy5+etaf4hAK3uFXjWVahbjfrDC8Ql+B05+kBLpekO6kts3/Fq/Wr78Yw4hTfzFeR+sEkYhLgk+n39mGZeJRqx8IV/r+f4O15/n+RNM5X/cV5H6wJTn31eX7w7MqsKSAEOKVq1x6QVeIQbMOTP8RHX8B0u/8AP8kwinfV5fvHL4AEzpgNXv5mO7XiUU3vS16D715RxWzG/ETHpXmNTwi+FunozeoqlsqJkkmh8DDJmslx0KTy/eAYsDOK0ZyCXrprAZeI33PdGn6vstXrDtWZEezpoCsrtqWBNdB4D1JhyRiN3KT4l/nEtsxcamvMu8MpJoDbSBKKoayrhNqMACGNnuCODeZihg56SzUPFibcREScgJCF6ZiC1bjl0Ih+RiJdQkhzwIfy9YjKC7B6h7FYdSiSiYwOjkh7U4DlAMcjKjKmpI48aOT1jz2qkglKlK0ylifA8qU4RphppcqJbQO9W4co5KiZH7WTf+lY3cC4Pw0jtNi4KcqRmzo3kgigPC9LM4jhe2eMCpLJqxqoGjtaOp2XtRQlsFAbgAAUzVTU82LR2VP6a/Zr9NyxqaSCRMSmhBOUDwNdPKD7QWPy1CiTemlKt0Mae0BAWsosUghTkkMa+XrCOMx7JYsQK34/4iCi2zS5JGYpRE3KqmoOW9bbrtY+YiZNxrKJNakZQ9hQHrStfePCGMUc3vJKQdxT8fdJ1POJsyUoqVUEudRF4RVbANicGUAXpUsaFwCRq1XA5QbBpdJIGrAnna/X0MIYcd5Jy2uSKVBe/KKoUEgOpKUjuJKkgmveNb3aOkq4FkzafhgBV6ktan20KLzl0pCA16VHAPxiwsoyOVBnu46t8/CJO0JpQg93eOZwqpGnygRtiI4j2yP0q9IyPfYnh/5RkbtENjWwu4ev/wAxmN76f6fkYyMif/YykPaA91Xh8oCnTrGRkMgSBYi46wUd3/kPnGRkOcV5ncR0j3SMjIgOzVdj0+QiNs7vnp8zGRkVhwyWXgbxX8z/AIx5ItGRkHsSNcNfxPyhzC3jyMgSOGMP3Vf1H4QgrvHrGRkLHlnPguo7x6//ACiNcXY/egjIyJ9wo5Wd/KPX5CK+C/mr/oP/ALJjIyLT4KYvcUtn93/mqEtt93wT84yMiUfcM+Sgj+QjoiEsL/NPh8RHkZC9mPDsKTe+f6x/7CNdtd8ePxjIyLR5ROYnLsfvSKfaDuyeh+UeRkF+5AE4yMjIc4//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4" name="AutoShape 6" descr="data:image/jpeg;base64,/9j/4AAQSkZJRgABAQAAAQABAAD/2wCEAAkGBxQTEhUSExQWFhUXGSAbGBgYGBgbHxobGhwcHB0YGxoYHiggIBwlGxoZITEhJSkrLi4uGh8zODMsNygtLisBCgoKDg0OGxAQGy8mICYsLCw0LCwvLCw0LDQsLC8sLCw0LDQsLCwsLCwsLCwsLCwsLCwsLCwsLCwsLCwsLCwsLP/AABEIAOEA4QMBIgACEQEDEQH/xAAbAAADAAMBAQAAAAAAAAAAAAADBAUAAgYBB//EAEAQAAECBAMFBQYEBQMFAQEAAAECEQADITEEEkEFIlFhcQYygZGhE0KxwdHwFCNS4RUzcpLxFmKCJFOissJDB//EABkBAAMBAQEAAAAAAAAAAAAAAAECAwQABf/EACwRAAICAgEDAwQBBAMAAAAAAAABAhEDITESQVEEMmETFCJx8CNSkfEzQ4H/2gAMAwEAAhEDEQA/APm2xtkicknMBVmuag1ZxR4q4fs9JUGWsy1M5dmuzOS/xML9mFOhSToQU9RevlFEDOopUMqk93LwuD4GM05St7GYRHZ2Qd1lOebtao5fu8er7M4cEhGZYBAJJAFsxAapLfKKWHmAKDq0Z6PrvM+vCFhO0TUqUCTldnZOatAQDpwvEeuXkMb7kJew0De0zAAWpqXq55R7/BUkPlcA+6RUFvUGsXu0OM9nLTlTuFSE0sCirjga+sJKURvAB9XGoq/pDRnJqxpadCcjYOHNQpRvQsDThWpDGhAhtHZzCt+YsoABqA5WfNuQguGlJcTEOAbjQ341YKB8oLNQhQACywPUMbni7OLGD1Pyxdk//TcsBwFUAbMwcly5AdqMw5wlsvY8pWLXKX3QnNqPeZutY6LZ+IaYVFsqAVA5aEgFKamppxiP2bSV7SVmBNFO/WlerRzlLplb7FMKTyKyvL7P4MocJD8VEsKsSWvpSM2f2ZwZcBM2aRdWZKW6JDnziriNlIVLSpjlBJNRUksAzudPsw1szAoSvKhRzixSwSOXMVYtGJ5nTps9r6GKrpE+d2Iw6ZZWlKjlBKkq7wHEM7gPwiZL7OYWYgiW4UeJD9ART/MdHLE84grmKRllBSGS7HPlNXJLtl8ojzpEkEqKmclmDEMS6S3CDGc/7mLHDCtpE+V2Wl5CVJVmBOugOvOI21dkS5Zo5Bq/COmOLLEIUX4KH38oDicGJqWBGfh8YtDJJO2zpenx1SRDk7Lk5QopVlap+bQVeyMMgOsllDdIL+IbqLxSwKkIIlrIzq0Ys7a6V4aw0jBSpYWVS8qW3t37HlDPK13YI4IvsjnNobElpwwnJdylL1NyIsbL7Hy5iZRKF7yQSczCoFag2Kk8Ia2zIH8ODAsJaTVnYA1IB8Y67s7iUy9nSpuvsku9gMoDAHp4tEcueahcX3oy5McFOq7ENf8A/OsMhIXMUoMHVWnweJcjsfIWoqzLTK0cJc+JDDppToLS506eQpQKZSTQVckakCr/AA62DNxKysKLJAG4lVtC5HS3IxJZMqVdWwrHB9hKZ2RwFAJkwKcOCGcUcB0gP46x7/pHZ4IzTJoJJTlUwYhOYvu0p8YbTMStSvaqd2FT5gZdYNjJKc8oKzEA0Jo6AkqAPgFJ8tGgfUycOTOljSVpInTOx2BYHPND9003uaUgOerRpiuxeGUkrlKWG0LVYaBn+zD2056Zd3MxTlRqCkkOkJ0yps/C0T9obRVMSFOAQ2UvUu1HDUv84MZZnTUmMscO6ROHZvDrDJKgod4EvXyqnn9I9n9lpCAHKicpJZwxel7iHkLJaYglMxNwfuoP3UQ0rFpnJKgAmZlY66UPMajpFXkydmxfp4+6Pn3sU/p+P0jI6D8D/sP94+kZGv6xn+kJdnGyUNQfSlfWLUvKV0UTR+j2rq0RezIOVbB3p01q8VlIKSQkO5ci7NSybaR0/c0ZvkWxCFBTEFyQX5dLQ4hASxcsairPW3rAxWhLFmLDVqnk949KgvdXRiMpBYsav4F4D8ATKmLmgYXfUAAtOVLVIzIautz/AGwOdKCaiz0PH7tGkzDhaZZmoUyVpCSkXdXe8qeIh/FYN5SUl0pQFFyQnMVKeyqsMx9Ijpa+R3bEFyitNKk1AIZ78eDaXcQoiU6lKbKlgwu9TWtX15vBPxBfKBujWpcBxr5vAsZMIAL7wdx6ufSKxTE0ZJxBKxdRBsaVEe9jGVjZpP6btxUTaEZBdQWlLmhICuNwx5/CD9nJoTi5qtGF+JJ+FvCOyL8Jfot6b/kR206UVYdIS5IIcEHQ/OEMRh5ko+1lMvMnKQaZQ7uwqamPcBtfePtK1ZKi+hcA5dBSpg89SZiFZVJBJewIJJu9K/dYwK0e1vgVwGHVvLUs5lF1ioTZhToGhSTOKxkWMq3L0IOUOaG1eOtYbXKmSkqcpOZg+azPZhw5RuiWlM9L1SpDJVxNL8wx9Ia+7HSoTlJKXUtARKcbwSCGNHUe8K6wrtbDBCvy0uF1If8A8bP0aLPaKaMqZQD56FPEagFw2pd6U4xKx8makpURQkBzUBzlFuZFYonbTFrkCjDnEbqrJLgWY86PrpGvsZqkpStaiACQC9tM3Et91itgsPkWM6kkuxy+TfCCY1Xs0KUwJAIS9i4avKA5u6O6FyiHt7EK/BIy2yJzPwynn6x0OwpSlyJOf+TKQl0gs5SkOqt+mnW3LbfmgYRALOZafEt6R02ykEYGSqu6pJ40q99PpAy6xqvJjyU8m/CKyp5UQtkpQhjkAqAPeVRi3WB7VQAS7ZB718yh7weg0BB4BozCqLZl+zcsaB2CmIABNaUpURP2o6nADqY8CCGao4/XlGOK/IdKtiikBV0t4kNZlbx4PDe0JylKRQgPSuZqGqSeT0Nm5xHVLIQplPRgxdq1SSQL28BBdjbQUlJTwJKXDnMUqd/Fh4RocNWux3Ur2M7Uw0xZ7qgH1UFEUYk9QCPCFJUkOkNvk0e4BpqTU6aVijIklQXcO2UEjKFA957sk687RmG2fvFaiCM28tJBcue6osAAQxpR7wqnSo5NPYLFbOcshWUpDqq6UPTKSbux6NEbGYKYlWdNFDhVx4XB+XGOoxZCQxYFnKT+kalWoZ7Pc8HifMxBmLQKDKHJGoYNfWv20HHkkhZxT5OX/HK/R/5H6RkPez5HyMexs6l4M/S/JL7JqGUhQWQDm3Q4oHJUeAYRRx201yUITkWMyX7li9S5/wB1YS7Ij8smoGZj+lThmLWoTpFhWIQ+WckKNd9LuqrBxSvPlFZ117Ri2T/xIbN7OawS/d1YF3e2ZXPTjAcHjStKlezUUCiWSnv6OSdKGL+NVmcAUbeIABKb2txtw5wtgpiF7iJYSAoZnclTbzHgCwEDq1wckL4jaACFD2GIS8xDqYBsqgWDF+I5sIbXikZyyZpKpgFUNoohgToSI1xMpfs0k52VMQoHdse7Ql2uR4xoEqrvGhCkg1YAkXqGZTN6QmhnZLm7SmCc0yWs5SQ2W5DtQcwI82hiWAIlrzF3BFPjxfSLeHVLKgyMkytQXHQudRoIHjpSQHUAQSWHEtrD9StaEIkuewBKFEqQSrKAdQ2unzgWy57YhW6RugMb04xSmsEijOAAEiz7xAOpNK9Yg5iicopLMkavryhl+SaNGFqM0zrV4bOd0gAJZjxv9nnDezsDnT3sqQ1VEAfuXGkcrgcYsneqNT46aPHSbMx4SN5yADTgOI5tWMuTHJKj145U1Y1O2YUqCipUwBWa+X3WZiLwYYhjlMlgN4ATASG95mHnEjEbdmFFBmUTWnu8S3KE8GFqmKLtnIDasLCo0D3peFUHX5DKSb0dJ7dK5omEhwkhjdyQXr0PmYndodpzGASwD0427w8Y0xeHWlIzOybG7avQBukKSsD7RZOckNZg7Fy78PAwYJLY9rijTZpkJSysyVm5CaAniXfhFTELP4dYfMRbnwrqL84KvFywU5kpzC1i+moHpHuMypkzMpYEFh+mlhygSlbDTSo53b5P4ZDlgEJDAnh6x1OzcQBs6SXcgUypzO7gpKQQyf2jmO0JH4ZL/pTx/THQ4Af9DIo4YbpapIpbR/hBzeyP7PPyx/qOvCFUYqg7+UF8uUkA2YKGnIiPJmLBOVjZiWdwTdiL9YYlJzEE7yg1b+CQLAQ6rBAO+UBKSxrQ3JOoU3w8ouUUxopqPJDXhCCGcpDhmL1u7AUpB8PhGUGLvSxpR6kWoGc/KDHZ5TvkpoC5cF+BU1hzvwcwPDqdmrxLANdVgGALH7s3Va0T7j0rDlasqXdwauRuij5QbC321GdITh0kMo5yCo5DTKXyhRAcE9GfxhPB4cTQWUk74d3FDxPmxFDV2oIo4WUpMtQUpOZKk5A/cGY0DBgCkE31q14zzf8Ao5ck7aeIBSFezKVAkuEKUADoGDW1JFdLRFwc3OsBIVmDl2fMWNSRQBiaR1OMlpUUgJBQlzuuKmuWWosCXc8NOkDEkiaQC7B81ipOV2UBTOHTWpvwimKSqgtNtERsRxR/afrGRr7fkfvxjI20/CEoD2SzGWoF8ppTiKxXCFEkTA7sxLGtAQNef/GI/ZVZKCgUZ1KP+2mnF4s4SeFKJAsz1OtwBe2ujRSfuZgoewJkv7NSrslt6zsBdwRQv1jWZgCcglP7NxnOYB3Vva5nAcOeAgP8PUwJIyuDQEEl6ilRT3qXEGViAggKAq1X1NKjT9oi+dMdVW0KdppE1YE1FJYWhLmgIAAB4M5+MCmoISJaqKBJe96t8vCKe1dpCXKSlWZTzE5QOAIubiyqhtIUnTQrfIYG3156mGg307Qk3u0zaSwSCsAZWOY1ILM9CzsNYGMYk91OZQFmdgpx0bqKPCxVnAFgaihNFeUZJwjOonetui1agcaM8Gl3Oo8Mk5867nuh6g8GdiSPgIgS8PlnzEn9qmK4mZ1MN1VW4cqRJwswGdNepYfGsVWk/wBFcG5pDWBw7O9iT8x+8NSApRygJYd4uzt0vAxN3QEglRJ9HP1g+Dyywc5AJsH8evKJtvk9FpaRticTMH5aWQnhZxZ3EClLUxlrO8zpUKHwIr4RrixmmAIVmz2AqwDkEmwrpBcVIISFOxIo7Bh0vA1wNG7D4ba8xKd91IIqTz1dud4FiCkTJTVINOjv9Y2wcn8rKag/Y9ISxEwGazZggM166nwgJK9FnfTsuplylHOZiAl6h0k0bdv8BrGqClUlWZdgaUoBZ4noDpozXtwgO0Z6kJyhqumorcufvhC9FujnN1s226krw44JSD6fSOn7NSwvCSUu6kAKbU/sx+EcNtGev2bE0ygeDWj6LsLDKmYaTOlkCYJaSQLK3Ru8AeB8DSE9QqxpfJllL+pfwCmeyTmKQAPdS9SpxcAuzgDppAjMVvAEZhZLmhZnLXOutucNY4CYBMSkhY/mJFCWoxGivhzETkKIsmrM5oUjUEfqJJD8oyxVofqNxK3VjN3hVRcVDmlKByxsaQM5EMl84USFEajKoADmygKQw4bM4UAGKQzNRzTm1y9IUnLSpaScwZVmAbdUpk86J9IZbA6Wyrs7CEJU0xKvaADKC7AlyAACQQ1Lc7Q1gZZSe9lSKpWKZQXCklNlMTUhzesBl44OU1AoTMYJoA6WalVAOpmo3Q8/FpKCcqVJLZt6oVQBeVyKEgGrHhQxFtvkWqNcdlG5lAOUKAfdWCXOV6EOHrbNaJc1EsAKTRKHzcFKIY1cuaCtYaxpTNSFEKCASVsCkGzJQHoHdyzkikSpiVT3UBkkpoAKZunK7n94pjjo66Od/HJ4n78IyGfw8j9CYyN/4/JG38CnZiRmk94Jc5Sak1agHkb6R0uF2asgqlJaXUlVA4FKDg2pjidjLnBH5aEEOakF/N4bXMxS8odIAGUCtkhmYvyoIrODcuTHTa0jq5hZLXSRlBe7Wr182heQgndmVdQZSgDfQPUOWiFidpY6iFZWIaxpRql70J8Y1kYvFoSqqVA0qSyTxABZ6isL0V3QPpyrR12MSBIClplKyqQkkqsCtJYj3X4xN2gkB6hkpCQO8z0BcgOotwFHiZP2jjZktZySglSgSyS7oIII3tTxeApxGMZ2lDezWq6R159YEYV3O+nJ9g6irNmWSEiw+BprygwU7AHLe/BV/p5xJEvFv7UsHLAF9XFAS9nvHmKlYpQA3QA/dBr1fqPOHaXFoKxy5oqplkAEsFXzECrUJBF7j0jnxMJnLIDU0Bs+gOkNy8PihLQQUBIdqWe7+UTErmGaqoCtaU8BDxXOxo3GSbLeDk0zEpICi4VWxOju+vlBSpNQGADEnib08GPiIkycDiFglksbvR3gqdkYkghhu6BtIRpXtmqOZ9osu4VCEpCpwIlmoWB3TwU1o1xE/Djuzw2t8xGoc28okolYsg4dw1CQeVoXOzp4Lsl02AYktX7eFWNXtlH6iXZFU4oEj2ebI7AqcDomkMLwE1G+goBAL5Q7ihILi9tIlzMPiVIBUUZT7rDXRm5xujDY0VBDMA41FgWvHdK7NDfcf3JlXZ+YpKmDXPB+X0hTahRkOa9W8X4c4Xl4bFszoSHq9GIZgQ3Bj0MAxeCxc0AKZbOQAADSjizjpCxguq7QZepXTSizTaiAEM+8wcf8RH0TsdizLw8kgOTKl3NN1OViALuSfKPlE9MwgvpeL+ysTjUy0CWhJSQMu4FUYMe8Gg+owOePpTMz9RF5Opo+n7TwftCJqBlmipFs4HI68Ceh5TpkhE0+1SN4UWghnbW1xw/zHCfxbHSiT+WgqNaVJe53vB4ybtTGqXmdAURVQDA9akPo8ZV6PJ5QV6mCOsmS15zklli3fSd1tRUnwY+saYrZ0w5FJSpkkkkhqs5URcJsK8I5aTtDaCmUghbaivwMGndoNoZcqikhuf1h/tsi4oV54PyUp8qZXIC1QxSSpAVcVIChzrD6gFIrmTRllXeNizdQPM3jif41imfOkB2b7No1XtHFLUEGpOjGvi9op9rN+DvuIHbyMR7ZSQxTJSWYHvtRhy5+A1MM7S2glIKGSlwLEUBYF06AAuI4xeKxoo0oNSgt5GFcRicXlyqZneymfiSTSB9o2/gH3Ma+T38EOPor6RkJ+1m8Zfp9Y8jX0T8kfqIc7PMEkkqd93LfnfSOhVNZIIDKV3iAHHSIWwlNLoBmJvwYRQmzCEpKXdi5d38Cft4lk9zNGNXFG6EB3GZQ4mh8/u0MCeHJY5SGAcAhrEcC+avOEhOJBIFFM46H1tBTMSXBYDebrTL5RJxZbqTGJIS5OdSOla8CkMP8GKCiMgUAy1UNHy8VZfD4cIkysQGf3icqQdAPv1hlM1QAIJKqu5BBbRvpHVXIK6to2EoFXfUvXM/wCrFyKcobIRW4T7jCoIb1JzO8JqUcpUl2WKjof8jxgvtUkZXsVt5DKL/eusTkmOqPDLABaZlbQ1BPBhya3OObw+HQrFKJ3UgAkaufdAuTHSYjEMnMoOqiUg6AC59T4xzmzVH8WpSlAMlySPCw5GLY7UX+iOSm1+zo5kwoQDQKUSkD9N6FnqBR+MH/ABGWWkgEF7M9zc6vV7QGfNYJm1AqQT72aoypDt4sWMEkT3S7Vb3beBMRfBRc8gJs1XfVQnqzW+ELyUbwIO9wJPmdR8ORhjFTQoMXuODXDhw+j+ceiUpVkglq1JLC5I1HDieZhuEc+QkvAhY3hUHS40oRofKH5a0ITkBDiwqpubVNoXmJVuF2SxCt0pdyGAeoDgf3GPVkvkDJb3Q3hp6FtLPE2rCpDEhRmF6pJDBsrEpJAUoFN3J+lhA8LtKYQozRRNCoAg1e6TRuYp0vB9nzw6kjq50B0bqCW5wAYlSlEAWfjazsePLhC+VRyj3OZ7V4QKQrEIGWrKAIIJpUFN7h+bxU2Phc+HkqzZChKQC5Ggf4Hl5RN24kezmORqQR72cuHOpBSRFLYBKcNLX3iEk9ANG+7xtxt9B5/qUrGsUN0mYQug3ylCX8dfWEFYWUqstQSsWKS3SghzGY7eQgpKgQSqlVckvEL+HKmJC0bpcnoKlqaUikUZ/2GSuZLWVSxvvvpFEq5tYOCPEGB7UxmbLMQCBUEHjShh1MlSZAXmJzEHNmegIoacX4xriSmUtRJoouAeOrc6jyhkziVLIUpI9lVSmTvU8v3ixs1QM2fMIcpZCX0Zx8QIQwCguc4LkMw4B/mRpDOFUUzpskU9rvJ61IblX0hmKx1TlQSkDNXwSksT4kt4RsEDKlRYpVYihH384nTc8tYU1nSoGjA3S+lagmlYalz0lACUslNgVAtz3T0gUAT/hg4+gjIGyeI9IyDsfQrsKQPZ5iHc868uGkOzE+6xL1Dcat6MGhXs8n8sON3M/o3l0h5SgUsalkgN5k+MZJ31s9THTghWWlKXfMFaN830+sFnrtxNyBaBTneveUXJ4co99iWCk8Hveur/dYbjkDTfBthpSXeptV6+DiHkz0HM7sQyWoxFumoN7wk4ZwDlUz+EYVAgjq2r1DejwklbHi9DO6Cd5STowdz0asDmTiBVwo6sac2+9I3WmgUrvKoBwApGs1O6nKauau7+Dt5QVrk5/lsEUj9Slagv8AAHWohHZ35mKUAGGSj0ZmAPnFRCDkKg+8LDj9uObwpshKTjZgBYZSBfiPlDJ0n+hJ7r9nSqkD2YSSDlYgEVca/fEQjNRQsePFm5seH3aKGF2fkJJUQPMq1cuY0VvElNjd7HoCXJ8RGZPZVrQLDyyXKgwSzuwAADv1hjCzyVMhkPWo3jzbS+ta6R5MRuAB1O6rCuVhlb+pqco9QhKhmZQKDQENmJ04VaA9hWkGlqWSpKVlWVnCkgir03W4QjjjcBkKsU6GtFJI+kHmSVOUt7NSnqC43aEciA/nyhDFSspQc2Ygso8XNa9GpyEdFbOe1sDLBq60ObgvUaVel4aROyvTKoUI4ji725wBeEJWctACUsatQa3YkAARsrDZiEEktc8DoAD905xR0xY2iPttAEuYxLZU/Fwk9A31i7sMg4WSBQlBSSTQGrHzYRA7SjKgJevy4c+Tw1sWYoIRKJ3VgNwsK+VCPGNUF+Bg9Qt0ExyJkuYAhdAcySQ5S9CG43DQ2nGH2eUEZ9CAA707rku/GNThpiJr959SoAsOL0NNaQdKHWMyAH1JSDTgQSfKGdMy8Bly0iRLlktl3lnpVvOJ+0EupJZBo7Ku5anJhryhrHyhlNATwdzeIWGmLE8JmVzFlAl2c3f5RyV7CmkUezuzCZzEMFhTVFhq3k3GBbX2XNQA9cndUNBevBjXlWKqJxlzzMAUqXJIQSlyUhySeLX9IN2mnqmSiUuQF7xCWCkhKSFNwJJtSnOHTdk2yfKxM0pBnYda6UXLuRzTCpxcvOEETJd6zAAPHhweGcMoLIyTZjFLlILNU38G01hScgTCUgnKLqJJJ6PSsL3HQt7KV/3E/wB8ZHP5eYjIfp+RrL3Z1SRLDZidQLeL/KKc0AHUJLkqSATEPZC2l7tNSfpDv4kpUSLcHf46xml7mehFPpQVSUVLFQD11Pn0gmHnpObMCSpsoB1c66OCBGqmBA90l+Irp84DJSGOpYN519NYm15KqSexoBKX7wVoAHBa7g/dYKQE7zEOzlny+H3eF5s0pDiq1VJ4coEjEEZSCXarlwa8CfhBSoHL1/scypJupXMlr8HDA+Vo9UoE2OU90WYgABuDVgU1bh02XVQ5jlrqI3yhQyuC2ZvFsvl6awjVMdNNG0iUEm6k9HLk1ZmY/tE7ZRBx5JBYByALMQHa7AtaKiSUDMRvFkpfQD7eI+zZp/FTSogkIY1FRnQDblSnGKRWn+iGR20/k6vGY11FDADi90moL8w390DXmILjdDNTnlbmGJPJor4QS5qVLKANC+U8AWI0t/mNVbPUN1K2S9mzMOtKacYydSWjRyjRKD7NKstUkhR/r961syRTR4xClLJcZUJ1U70be6D5xunFKRLUSykqBJSR3gAP/n3bV6mJs+5EtaVoIZsxcDrqK3MCtnR2qPceWSFk50ndsAwVqR5Dxhb8JLBCUhiS5uaJOYnowbxj2ZNW2VgEpHvEEADjlv4wNZTlZCnUbnoHCeQuacNYdWHjkJ7bMSuwuUpoSND1bpZnpG61MgqQAwDwhhZS0sACQO8QetiWsPhBET0peWw7xFK0ccOreEM4+BYyrkk7cdUkqUA4FCbnnxinsDDg4dO5ncOzOagcedfGJXagEJKXduBNQwr0q0dJ2QrJSAtVJYOUBLHSrh6N6RqhqBg9U9m4kE5SBkKBmHtFgECxYspxxBPCA7YyqlnMlLn9Kr8GdPxhnaUsTFJlEEkkEV0q59IUnyJRV7JiCEulJJZhy1PWHMa2RcOJZCQy8zl0qJI5f7bVtFYoDghMtSwaimW3e3Rccx4QNUtAIEwJAukGgY35P9YIZqVqEpDEagEW4FtIYZmYfMmWtCTlM0Eg/qGZL1NypKVty4QphsZOSArOtSCMuQhOViSkODcGgpWvSGNpZVIWVVyMlAq7h2IbmfQxqqVkloBUQUpcsx4k3fjBuwVRL2PjQj2iV6oy+Gvi3wjfDEAFLhWcgBkmvA1oCLs8XsNOQv8AmILlggqAq4uOt6aQGdLSZzaS0FR/qNBXo8c3bOWiR+Blcfh9IyFnk/8AcV9+EZHUyotsYgSyavpwfmIImoArmq/7wHZJ/LfgKP1r6aQw9c17/t98ojL3M3R9qNpC8tif6b0+UHJYsCwuSK+FLQKUpqC9yYIVZVPUp1f5edoF9gpXujTJW5bUvX7bhxj0EF3evd8PkzRuJRBA0JBvbxjSYeNwBbi/KFKLyZht0uFt6vejfd4pOGBFCrvMHy82vE5JrmNSqw4Q2hZABFTqCKXalIDOq+BiXh0kvmUrgpx6PranKJmzMQj8bNCWCVIKQpRy5WapfVx5w8mcQDlLBQtz8PERI2bicmLmZgwWCksXYFmIJ4UjoJ/lfgTK+D6QJSpspLMgLCVEENcPlZr2qOEGwuEIQUq83Nj1r8bRPk4JaZShKVLJUmqQ6UmzKS5VlV6H1gBxKkyChYWlSTcpUXFPeAIbn0jG43wUTNseCUoypCgU1SwuKKD6G/MROxiWogupNXLUDWLakUY3vFCWFVC3apJJUASX0FD1HlC5nIO4lrUA0PDr9IdOh4w0SsRKGimBbV82rVvVjxihhMOFhJNXerEUDW8WZoGcOEvRJTqCwZ+Chboxg2DmByCWLOOAD2HoT15Q8pWtA6aew+KwKAQSSX0KviHraIWPQkLOVQowADAiop5P5x0E6Q2/mfj4jSsRDhUqmEpJocyg4v8AFh9OcLjfdsMo64JW2x+SugFWq5JIL3f7eOj7OKIw4GQglAyqFRVNCdRUxzvaWcEy1JutTP8A7QNOpYekdV2TWVYZIINEjKWLHcDVHPSNcfZ/6ef6v3aG8LMRMyLIKZqAAXCgxAYh7EEfGJm2sQUrC8gU3gz0POKs/Kl1sSiW2bqWp4O54xLnYuXMoCQHbdcEuWFSOPz4QyMaPZWPlrlpocwABCkGrUd2aEtnqyElgFrLB9A7ADnQwfC4hUqcJU51ylKKUk1Ukgs7sKO3hFCdgAqashnlrS44goUH6uT5Qy0FtEPHyQZ6SlwEhIUxYVLepdUJYucukxJzIzZWu4+kUih1YggOUKSpv9qaH0fxMYcIkS0iUQti6HrR6gt5Q10FbQJWI9nOkneKAMtRROYMGPKzHSKOAyqVM5qA8Ej4OYAcCAoAElLkkE3eofmFMx4RrLB3i11L+MLejqsm+0R+lH9sZCn4JX6z5RkNocmbLxCEpZRFecGXtBBcBQHzjouxnZ2TMw5mrSFqUSljZI+tKEc4S2nsGUJpSgFnVYjQn6RD62N5HHejZGE+lMmS8bLq6h46wYY2XR1D68IYl9n5ZAUSRyYQ8rs1KF6eY+EdKePyx0snJPVjkX9oCBoSHaBLx8t6KTXUm0V/9OSi1vX74RoOzsvlfhAWTH5C4ZPBMTjpb1WOtIbG1ZNXUAw3dW+rwYbEky2CkuX11rw4RrM7OytaU5/WA5Y3zYayfAp/EpfuzEjkba01MSUYqWZylK7pFwbHjzitP2NLcD1b94m4fAJViFS/dHhwi0HGnVkMvWtyLWze1Xsx7IrOUWUkhx0zA05eTQzK7RSTurXcEKOaigQQTU0JoawpJ2RLz5VS2DPxpyMey8FKY/kvq9GHgKxJwxsWOeSCjtC6xmnBQGuhFaMNeto2mbdk5nzg8tH49besKL2fKIJy9TT5aQv+ElFQQEU1PCD9ODGXqZJFBHaWVvZre6xuefD6R5/HZeUoTMl3qSkpJ8gXGnTzjc7JkjdKOBeopXgdDBJWyZCnQtACklho/A0u4aF6cfyd9xMCduoSjKJqeid25cly+lgwtC0ztAhNU1WRvKcto+UaORw0hqdsOSFBIAIJAoT8YCvYkq7MzsNC2hhksfyD68mc7j8f7Rybx1Gw+0kuVICCQlYo4eop9Il7d2chElK0gB79Qkn5R0exuzklUtLywSwJL1rW8Unkgok+h5GL4jtZLSN05we8HA6nrCuI27KXJfOEzPahQzEOUgEMwsA5YR18rshhLezTzD1D8/SAf6WwaJqgqUCGBFSbu4y2iEfVYnxYX6Vrk5jaG3pc0IzLRmCgSoEjhWvJz5cocxHaSX+I9qmYAFAhWUijVDvQh+MdAex2B91CqtZSqO9i79YQ2h2awssFkqUxoDMUwfgARDr1GP5EXp7dEcdoJKJ4mpUlaVDLMSSASOI5ggEcxDS+0WHZnl0tYejUPGGJ/ZrDIUTkLAUDm73d+EEl7CwY/wDyNDrU+cF54eGBYPknS+0cg0dIY2cV6GMk7ZkgKdaaLJFRUKY/GH8N2YwqnVksS7kswOvnG/8ApTCKQSlLtQsbFnv9/GEfqcadbKr0suTnv4hJ/Wj78YyAfwxH/ajIvcRegY7N4pSZORBYEmxqevJuEOZS7vmVysIm9mVOjKLvXoY6BUsIAII5/er8IzZKU2bMe4oQljKAFNyqeMLHHLe+sM47GuaJA638onJBcHnDxje2hZSrSKMraKxUH0EFOPUR3vSN5clASkqCqi9AOloYk4aUqxU3VNR/bEm4eCqjN8MkzcSokVHlGTNoKZs3pFWds+W+6VEPQEivpC87CIrRTAUtU+VoKnDwd9OZMTiVXzDyET8Av/qJh5dLxaOGSbBXmD8og4JxiF/bvpFoNO6M+eLSVnRTZzDNV2yhjbj1jzDTindIb9/gdIBOUSMo6OdPHpDKwVKSBa1qv4GF7GZoMvBpUlUwB+Q94iumvxhbZclOZ1hs2nyi7NCZaU5RRJvxOtOLwvMmJWbVIduY0++cSWRtDfT8GmKQkvlq1LGnTi0bysHMmp/lnNR3DA0vXRmguGxRYFgAOPMMaQ5+PJ3U13WLdYRzkuwPpmSdlpQhixUOFWLN43iDnMslE2ofvDT9o6ZU4AJQqjuwPnpqYkbSwPtJiU2KqHk1fhBxyvkVqjnO0SMuGAN1KcG4ao9fnHebESE4SUp2DJPWgo93jkO2eGCJG7oavc0I+wIv4LETJcgbgKSlLNVnAdtW+3h8v5Y1+zRg5HE4iWJntMxtZydPMV+6wtjMWkAkksS/E3o5vrC0nGJYmhOjiNMbLVMAykind+6+MQjjSezU5WtjE/EEBISbkMz8LwHEqUxBc7w+dY2wUhQKUqdzWtPB4rbSTllqIcKCk1c6uIMmloWNdaHVYYEKYVp8v3g2NlS0BBWkEkgMPUsL+MEwyiyi5sa9GeBz5K5+VSFqAs9QGGo41iKJRa6qf85F8ahPeCRVw7DkHqOUQClMtLBwo+jC0dPOUlCAnMSP1KI4cY5HaGKzEgEkaBI+9dYaEbZZTdUjmfxU/wDSPNP1jIiZjwPnGR6nQjLZ0nZX+Vq9vD7eN8XiCVNoKAfOFuzM5pYHU25fUR6UuoNEGvzbZdP8EkHl4crLCp6ffnDUjZ4zMpQoNK8fmIZw6sqbOa62HBukGBzMaDoKtxiUsjLQxJ8myZQZKHNBUnUXqI8mSQgEs3Eh2uKVMFRRJL1JZgHflbl6c49mTLZgQNR5N6xC3Ze1FaB4ck+6GFy5PzEEElKjlpR3FfnesCxWMyvU5uDhuW7q/wA4n/illZqw825HxhlFtWTWTdB8YSkgULcH8KGOPwa8s6Zrx846ydPrkU41ZvWOUwkp5ywK/wCTGvAqTszeradFJU+ZmCQoAdB6wzhpi0kEGor1c/YgKQygehp84YWgE0hpUY0Ul43MMxNbkc+Ma4dQUVrIv4eMJpUGrDGHm1YhgbNEHGlodMaOHypDF30e0O4MZQ5IS+usIyUk2JSRxfhHplu5BJNwf2hHvQUNbUZQSzgg7pPx9ICjaBdC1MMhZ9FOPjC81BmAZi5TVjQfekDRLWlYBSMoFzWp1Bu/0h4pVROS2T+2eLUuQCzJJpUOaHgWaOowcl5KRegDZmHof8tHI9sQoIahSWY3a9I7LY8pRlsbMK1raluFIbJ7EWwabE5OyjmLgEHW9OJD08Yqfw2WWDnd1DBvjG2PIQO9VrD1q9PjEtEzdYAl9HpdtOkQ3PZbqUeSgZKgQAr2qaGrOGs3P7aCYxXtEEBSa8VBqF/rCMqaSXD9A5f1idOW6lDR3bhcfEwOgaMuppnZSFZ0qSAhRIfLmA94Gtbcf3gkrBGb/MmqV/sQpISBwoXIiXsWQVe0UKk0FHoCPHT0h0vcjMRUMW8RVn8oRx8EZT6NIPjNlpyJS1E2CmPz+3jmdp4BKQVJFn3Xe2l3e9fSL+Km5kAuaE8HFqX9DEPaEwAKAO95ffGDjTvY0ZXwfP3H6T6fSMjX2UziP7hGR6miY72aP5deNvKGjLILcLXif2aLJJ0oPjHTLlJIFekZ8j6ZsvBXBBpKsyEjgL1p1A159ILLQGoXa3q/TSkT5kspNQQeIgkiYXSy1HeAIJPLnGdwvgtHJRZkh2JYA2J/a/WA42SlSWrTWGSMwSAZYyht5SQXc6E/SATsLully7s2ZNed7RBcmjqT0yJipSyoEKB5kAkcnbSDYaTlG9VRqafODrweV99zoykkebwFaC53k0H6hXx4xfqtUIoxi7ALRmte7a/GIGzFATppN2p1c6fKOlkDKQXRQ/qH1eOTkSz7Wa1GY16xow7tGP1ftRU9mp2JHThyeHsJhSzs76vaAkEAK3Q+ju/nBxiClIVkqR3gWHJ/8QZW+DCFEllAlJY9PnD8uSFMWYcIn4bHFSmOgdRPDkLPpFKVM4n7MRnaGTCrSqtNGsaCBzEqy5UqAeDicoWNOgP2IMMig0xI/qDhojdBT2SF4ApBUsK6uL+EBxEgLSCksq4PyIijiJKiFJQpKUOwUokvxygGz0flCkqSUAgkKar/AFeLRb5Ok1wc32jmkyCFvmSQOVj+8fRdj4T8pw7lI15jWPn3a58jswJB5Gl+cfUNlJ/LYt3RwP3r5Q2d1jQ2K2yLtKQCwAY2sDX6wljJARkQkHMdPGG8XiVImHKp00uzEcGGmjwxtGQpa0rS2bKKdKt6mI9TVGuONLbYmMEsJBSVUZ7AUagMJJwxSohSVEkO+YUd2BLXLGGsVi0rWgbwqN3R7dTA8djVpUopSgOMp7zlnA6XPpDR6rC7rQzgcYqWlRRmBNAM1QcyXBp+zRSViDlM0qKyO93Q3Ehkh9I5iRiiZS05QD3ioE1JUHDdIPLx35fs05lE0c6A8f3gODsLVpaLMzECYhJGYFzVnazvRvP94l4qSCFGpI1BFejC0apxa5coaMbisbYKbnClLU4ZgGFYKTRFwXK4OE/Eff2YyD/ieSf7B9YyN5Gxns7IIlZ2cEtyNLPFqRNaoq2huIL2HdWEIypKQpvBn+MDxgCZpSGDZh5EiMcp9U5RaNONfimMy5+etaf4hAK3uFXjWVahbjfrDC8Ql+B05+kBLpekO6kts3/Fq/Wr78Yw4hTfzFeR+sEkYhLgk+n39mGZeJRqx8IV/r+f4O15/n+RNM5X/cV5H6wJTn31eX7w7MqsKSAEOKVq1x6QVeIQbMOTP8RHX8B0u/8AP8kwinfV5fvHL4AEzpgNXv5mO7XiUU3vS16D715RxWzG/ETHpXmNTwi+FunozeoqlsqJkkmh8DDJmslx0KTy/eAYsDOK0ZyCXrprAZeI33PdGn6vstXrDtWZEezpoCsrtqWBNdB4D1JhyRiN3KT4l/nEtsxcamvMu8MpJoDbSBKKoayrhNqMACGNnuCODeZihg56SzUPFibcREScgJCF6ZiC1bjl0Ih+RiJdQkhzwIfy9YjKC7B6h7FYdSiSiYwOjkh7U4DlAMcjKjKmpI48aOT1jz2qkglKlK0ylifA8qU4RphppcqJbQO9W4co5KiZH7WTf+lY3cC4Pw0jtNi4KcqRmzo3kgigPC9LM4jhe2eMCpLJqxqoGjtaOp2XtRQlsFAbgAAUzVTU82LR2VP6a/Zr9NyxqaSCRMSmhBOUDwNdPKD7QWPy1CiTemlKt0Mae0BAWsosUghTkkMa+XrCOMx7JYsQK34/4iCi2zS5JGYpRE3KqmoOW9bbrtY+YiZNxrKJNakZQ9hQHrStfePCGMUc3vJKQdxT8fdJ1POJsyUoqVUEudRF4RVbANicGUAXpUsaFwCRq1XA5QbBpdJIGrAnna/X0MIYcd5Jy2uSKVBe/KKoUEgOpKUjuJKkgmveNb3aOkq4FkzafhgBV6ktan20KLzl0pCA16VHAPxiwsoyOVBnu46t8/CJO0JpQg93eOZwqpGnygRtiI4j2yP0q9IyPfYnh/5RkbtENjWwu4ev/wAxmN76f6fkYyMif/YykPaA91Xh8oCnTrGRkMgSBYi46wUd3/kPnGRkOcV5ncR0j3SMjIgOzVdj0+QiNs7vnp8zGRkVhwyWXgbxX8z/AIx5ItGRkHsSNcNfxPyhzC3jyMgSOGMP3Vf1H4QgrvHrGRkLHlnPguo7x6//ACiNcXY/egjIyJ9wo5Wd/KPX5CK+C/mr/oP/ALJjIyLT4KYvcUtn93/mqEtt93wT84yMiUfcM+Sgj+QjoiEsL/NPh8RHkZC9mPDsKTe+f6x/7CNdtd8ePxjIyLR5ROYnLsfvSKfaDuyeh+UeRkF+5AE4yMjIc4//2Q=="/>
          <p:cNvSpPr>
            <a:spLocks noChangeAspect="1" noChangeArrowheads="1"/>
          </p:cNvSpPr>
          <p:nvPr/>
        </p:nvSpPr>
        <p:spPr bwMode="auto">
          <a:xfrm>
            <a:off x="155575" y="-1790700"/>
            <a:ext cx="37433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3496" name="Picture 8" descr="http://cdn0.lostateminor.com/wp-content/uploads/2009/12/gerry-mak-art-2.jpg"/>
          <p:cNvPicPr>
            <a:picLocks noChangeAspect="1" noChangeArrowheads="1"/>
          </p:cNvPicPr>
          <p:nvPr/>
        </p:nvPicPr>
        <p:blipFill>
          <a:blip r:embed="rId2"/>
          <a:srcRect/>
          <a:stretch>
            <a:fillRect/>
          </a:stretch>
        </p:blipFill>
        <p:spPr bwMode="auto">
          <a:xfrm>
            <a:off x="1905000" y="838200"/>
            <a:ext cx="5263617" cy="54294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s://encrypted-tbn3.gstatic.com/images?q=tbn:ANd9GcT3g-o50eGQR2qoQp4-caLw9-fXYt7WFgMtfC05kVfElciYk0_s"/>
          <p:cNvPicPr>
            <a:picLocks noChangeAspect="1" noChangeArrowheads="1"/>
          </p:cNvPicPr>
          <p:nvPr/>
        </p:nvPicPr>
        <p:blipFill>
          <a:blip r:embed="rId2"/>
          <a:srcRect/>
          <a:stretch>
            <a:fillRect/>
          </a:stretch>
        </p:blipFill>
        <p:spPr bwMode="auto">
          <a:xfrm>
            <a:off x="1447800" y="1066800"/>
            <a:ext cx="6019800" cy="532521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cdn0.lostateminor.com/wp-content/uploads/2009/12/gerry-mak-art.jpg"/>
          <p:cNvPicPr>
            <a:picLocks noChangeAspect="1" noChangeArrowheads="1"/>
          </p:cNvPicPr>
          <p:nvPr/>
        </p:nvPicPr>
        <p:blipFill>
          <a:blip r:embed="rId2"/>
          <a:srcRect/>
          <a:stretch>
            <a:fillRect/>
          </a:stretch>
        </p:blipFill>
        <p:spPr bwMode="auto">
          <a:xfrm>
            <a:off x="1828800" y="762000"/>
            <a:ext cx="5410200" cy="539646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descr="data:image/jpeg;base64,/9j/4AAQSkZJRgABAQAAAQABAAD/2wCEAAkGBxQTEhUUExQWFhQXGBgXGBgXGBkaGBwcHB8cGBsZGRgcHSggGBwmGxoZIjEjJikrLi4uGB8zODMsNygtLisBCgoKBQUFDgUFDisZExkrKysrKysrKysrKysrKysrKysrKysrKysrKysrKysrKysrKysrKysrKysrKysrKysrK//AABEIALsBDgMBIgACEQEDEQH/xAAbAAACAgMBAAAAAAAAAAAAAAADBAIFAQYHAP/EAEsQAAIBAwIEAwUFBAYHBgcBAAECAwQREgAhBRMiMRRBUQYyQmFxByMzUoEkYpGhFUNygpKxFjRTY8Hh8ESDk7LC8TVUZKKjs9EI/8QAFAEBAAAAAAAAAAAAAAAAAAAAAP/EABQRAQAAAAAAAAAAAAAAAAAAAAD/2gAMAwEAAhEDEQA/AMUbU7JPUUSGShmGPEeHdpYCf66JPIqQTt6fLonLGMcZJM05IjNQN+fRlgYKof76lmwL33C5HReKSOkyzV0D8Nrl2XiFMvMpZewtUKt+k7e9vYeQFtYxKlQUWNmJlVYfvadnsQ89C3Z0dSwlpTZmRmKgkbh6ZjaRnFnInZgPdRmXmzD5jxVDKwPmJlPnrFQjs0iR/iv4qGI+j11bPGz7bjGGndr+mpEDCxtiRY9Wd0IQYhiOoFFRA3mihjZpCB6Rw0bMX5f42bgbxh8i8i23yWF6kL6vIo89BA1FKrLxCf8A+HUA8Pw6LYmeVdmlUed2UWP7tz7u+P6abitp44/DcaoTzUiNxzou5jGVibq3Y/m9G2hXVcFPLFNVwNNUogWg4XGMuQg91pgLgStYE7E9tjYY+r+NirljXiEL8L4mhvTVeJETeaxux7qb23uO+4uVINUlShlSWIWimqKeviU/AZXFFWxH5q8oYjtv8tCgjKxQhDaRY4I1J7cxYDBED9JayJv0OjHIO7OnKYMzTRjsszphJyz5xTMYKhSPOKT0OhIwIa2wYdW5HwCJuobqCir1D3SobyOgiSvwoZI8oSkI2M3LGHD6QfIhWqX9A6376w1KZEni8QEiLZ8W4hewkf8A+Vpz5qt8dtvlvZiN7/eTJi6jlL9+2VualOvwyv0q8p6II1SMHINYEvKZ0ikg8ZLCLQcMo+qkp+9mqZrYyP3BJvuTsb6Dp32fVNPJQxNSRGKnGaxqRYlVZlzPzYgtc7nLfRvbb/Upvov/AJl0b2VaoNMhq4445uq8cZBRBc4ICCQSFxBse4Oh+2S3o5Rcb4KLm1yXUAfUkgD5ny0HN6fhkggWoZlwkblizMH+JSclBYbGRemzWZhkuWQBVCRIxHIeKxQjslBRpTwgfUO7t9S2+hxXVSuZK2EmO7qL5dXLBGRxjkay2YrE2JDYalS0ALFaNpqaoRRIYaaQKWQ7rLAhKwVsJ+kbi3Vc7aCopDwzMmmbjon+IxC8l/3h56vnWVsZJfFME/DkrKVYp127CpiYkqexR42VgSCN9Cp+JcTqW5B4jzALgrRxcupI7E1DOqijt53N9jirahFTQhskCzPly2qHdpAXAu0UU0l3mxAZnkssSKCcC22gLxzhklO6B2Uh0VlxvsO2O/a36/XUuHcOleGSoVlxiIG5s2V1YEHFsbNgwOLWIBANrFaqW7FpJCQFQ5OzbKcse9ygAV7j4cG9NyQQOhKguA1wUBAyKsEAIPQTmyqMri7b9OWgI8csUZVf6RihY3P9H0YUsT8T1DyPLKx82Nr3OqIHhfM2PHPE9ri/O/8A7q2pqON2VYi1PUSAtG0EjU4qLGzmJ725ym4eCcFgxIztvqY4vxQt4b+kd72wFMP6Rv3waK2Cj/e54djmdAQJLIi5f0hJChDKa+kGaEfHHUxyLLC3o1mt6HXuMcPkjiinZlKShrAdwbliSLAbkk3AG57L20GShjR2DlqieMqJJJZGqOSSbIpkNs6hiQFhhC77MxAvrFbGzWyYlQrYjK4HVgVQdr5kDpADZKRYEAB2ij/DT+yv+WtZ9vpJCtPHFNLCTURZtEQGMbZIRcgj3mXy9NbNRfhpuD0ruNx28jrTvtAIWWne5FgQfy2EkMpY/vAxBQO/3p8gSA0iOd5QkxAfpRw00kZkQSKJFLSR0Fo2KMptzAbMNDrJzc323Nxcnfz6juxPmT3/AEFjUgGKKosY1VAdrgKFTZvIMiRgj/dpcOAUYi4s4TEX5sEJHo08gjCkblWEYkkxPUqrDfEsygIVvD1ia5mjdVUGQgsES5Zd3VXIW6kZlQoIIJB1Oon8OyySGrpllKgVUMVDPCxNlVmnVC58hc76jBHPI84pSPFwcurgU9pY5UWOpp2B2KF48rfmI7d9L08UMizpTK8NNVLyKmjkuGo6lt4ZVQ9o2kstxYbr9FC+HF6uCi4sslU8k9PJIsEjKobFI45L2At2f+eq+tLtN4R5q2vqEWNpUWmozEmahwHeZLKCD66T4hKswdizAzJIWUGysZ4EhYPcXGOCsLfPRK+QSLOHlaCmmneetmBIYwxk00FNHbdmkMLNYeRvvexDLU4lltzFUB1SRg3OwZtgrFFWPPt0IxNvKw0GZOXIyZq4HZl6kYEXuPW4NiPmRrNWjmmebkGkhfGi4bTsMWU1HRLUuvfmlGbfv333yLdeyK5NlCCKGUMxsoSQvCGY2OKK8SAnsBOzEHHQBkDEh8YwVAs5kDMgPYZvRTcofIuBq/8AZDjDR1DvNPOYuTiY5nRsJRPNCwXBEW37O29tUcwFhkCBYizAXUMCGNt7MyswJBIbNjk45Z0tU0MdQhSVpgGkeRjCCZAxlnlUdO5X9off1Ueo0EeHVUMQ/ZanjFKpH4U9MaiED05ZU7etjokQTqCcrEnJhFHNTI5G4ypKpOTlffOOSNgRsw0UcVZ3MQ4vX183mnDoY0UX2uZMSgX538teM7BiGeRWj3kVq6pqXjHrO6zRU1P9GZvkp0EahhjYEE+ZBDb3JsWBIJ7nux7ks7MzHNHQzYrII3xZrIyIsjZKQ11QkLkCAVZ7IGVSScQrSrmZgbsTbuG3I2BtcqrWsynqAYZL5MpJZ6p56aOAxxHlCRlWWLnJKN2OUYGdwuRAjOZCORfHEgfh/DeKR5f0fQU9KW96oqZlnqZCd8ndS29zexuNEag4/wAsx1kNDxCI90cojf3WxRQfQ21q0VBwmVxFMZ+FVBAZWSYvSyA9njla6lD3Buo+ej8T9neGURArOIVNdObBaeF7lifdBCklSbi12F77A6C1XhM1liSmnjYKQkUjJLgq3JSOpViskYucVch1u4W6scU6Nre9t/Ha3ntuLbbjcdxuBpv2bk8K4nipIacBnRYU65GIUl1mqWDMWUAkhbBWwQ3ZrKvSuxYvfE7kkW28za+2wud9gNzsCdBOQjFt1xICsOYwV1A2B8IrzSINwIxyU3PQL31BqxeXyzV1kcP+y4bw+SmQfR3XM/qdMVFSRcmRlVLKzNPVxqpO4EksEiinuLEGSAKQQVYjfUKivaAAzVfFKFWtjKXWtpDfYYzBSTf5nz0HRvs9WIUMfISdI7yWFT+NfNsmb6tcj5Eac9rP9Vc2BxMbb9ul1bfcW7d/LvY9iP2LlZqSNmq1rCcv2hFVQ4yNuldgQOk/TU/a9L0kw37L2UsfeU9lBJ0HMIZFDIMz0tGQb2tgYmU7fOFT9ZpewIUCg5aCnnlssdHnLErNyxzp25hDSf1dPEGRMVvkwZQGKldKVEO3yI2INwR5EEdx6HVlJUxO2cUZjIKhBaF3RyLfd+IcQqS2WPxm5texsEI/azMyJUtM0NWCjc2DwsUtxa9HNsUIAsFmY5C3Up2IXpeWkcbMGWGMU6m2PMpzUQy3w2wkMSVEMikAkoQ2nJaicB+Y/Fsf60VcNEKe3zMxWPH+ydK1TxLGYhFZg4KkXCKoFiqqWNjfaw6QFAXbQSNnBGzEhgdr3LrKG2LAN1VE7gXXdgPgAeVUytkGN1fIML7WkMuW/ntPJv8A7uL8pZl6amJt725sMVLMT6Kiglj5/Ibm2hzw23G49f8APbuCOxB3B76BmsgSdWEpbkc/xk1iFZmRRFHHG7ECIuY5JZJLriGUkjIaYHt2/O57O/LYcstyGFAVvtEtVjzQ4J/GPQTfpUbgAqIWRfuwvLQZl8GTJT+IFlcRD4bmXYEC3zbM9Vfd+M5W3vBReHx+p+4tb97QICkEUQSBiIo3nqKcsRkpmhkiaOQgkNJHK8TJJc5JICpI30UMlxhYBXRlXy+7aJkHcADGnp1I291t/vCyRaaFY3URg8xVKFMRGCTkXxjcx9rkcrpJdj3J0tFBcb7D6E9+wCi5YnsANydB23h6YxIPRFH8ANaN9qT2MH0k/wDRre6QdC/2V/y9PLWlfaNEry0qt5m1vIh5YIe/kbyrYedj6aDVKmkWmY8yQsFC5vFFJIiMdyrNG3T5btYEEggi+h0HE6RGSUPUVS0oadY45+HpGmCsWdaWNo2JCZH3SdBpHH7NlOaV5ktTVa2AjqI/u6immB6XieVTIA3m5toXFIjLhJUwxw11PLJSVfKUKJIqqNoYptveUlgL+pPbtoG+M8Hp45kWeeLxKKRHyDVrUiN3aRAVhD3Iz74+mipMqyxtUyTzqoK/eKonxtvGXxilxN1usoPkRYgEFrWYzVDBivNkBYhnBZYY1gjRihVmQOJ5GRWBP3QuBJfS5pgxCjaxVewFidlFlAWxJHugDqUgFXViFdIoJZguIJJC77Am9h9O2rHxEbCERBopEBybFHAYADmxmUlEYqti2BYW2IvuGCaPlxtlYyRiVVtuw5YnkC/lwiIb5lhfbbREgxLMDsrSL9MHMRJNxY5gjuLWJyW1wEFpKfxETz1GVSsivGa9q0dYN1xUpEhFwLBbj9NNVxhg5KSPURS0ieDNTHUUkKSYhJHHLnkykW7qT0nvpatgZopYlJAkRlCbhBILPC4Q9KOsyAEqqXWQ5KGifROLyQNWPVTxiWGnikqVjYZCSapYRwRhfiJEN/0B+gDiaGUBYpWZA3VIIAIludyZIsYAdzsoUsbdzbQqyEwyPGxR8T3FmU3AIYX27Efx0zKtQ8sEVTKrcQm6lhQAQcPhtd5cBcc4JcKW7Fu586+omgVBMxKRvaRbIzELM8xhGKi4HLj7/LQO1FVIKZXnU8N4extBRUotWVRPZWIAZb3F7WPVv5HUSOWMHVYOQokaGEZR0avtGoB2qOISEhVZr4klgPWVRWvU1kMroKLjUAsIZ96epXcFYnJIVjc2IPmdz3EUYAyGMcq9UlSyS+/SV3klQe7001yqy74llPpYDRJYhWUDrWNlXqAJkWJwrE3bCSaxY7s8NS3x7CiUylFjYRyOY44ZfNZ1girKa5/Kxlqoz6htGohiy4KVHMQAMeoKJ2lKv+9Hza5G73MCn4hpeDFAnOJEMLQVMpHfl0dLTlVB/M882PqcSNAWWGKupHmFMZI1dhW0S7TU839ZNSHupJBYx9n3+LK63sb7P0iJJLSO60qKTPxGUYSFe5hpQfw9tmk79wN7WtPZ5paV5apo+ZxXiP3i0wOMcEI7POdsVG12O5IAG+R1mWXxdIaCumikinNqWvp7CAzAlhDIq7I4a9gdnH73cKs14dFqOVy4mSR6aEbcqjoxzg5Hk01SkN+9wB3GnZ4cWKqpJUkbGzMwklAVWv0teNEU/C8yN3XSM4leMrIuNXHTT8LqFHYMsZqKWVQBsjmPHsASw+Q1ZVkh5hYLl95zEAIBZvEtMqXPbKWGnS/lz9AmJgv3nM5aoF+/RQeUsvVFPh2kopuzxHaORWtt2lw6KeOV4aQx0lcBlJQucqCqXf7ymv7gbc2Fu1trE6CFspCyIo8MYTO4+7ipnYvPUuPiaeUkQxflXLYHWOIcgeEkq1kipaYAcPoxc1s7C1pJLdUakhbLcfptcOo+wsoajQ+F8IcpA0A7Iwdg1thsTdht56P7XqTSSgAseiwVVJvmtvfBVd98yCEtlY46l7K11RNTJLVQ8iVy5MV7lVyOAJ9cMSe257DtoXtqoNFOrAMrqEKlwmQchCqudg5Bst9ixUHYnQcykTMCxv8APfckB/MlrlWVxlclXUmzFtCCBUYsbLZixKh1CA2cvGdpE2JZNrpHKR1IpDBls2bG7Egk2ZbkFzsh93rklY390vy9+WbBR7feKyqVHvv7qY84LIVt1KqVM5IvuyxL8egjFR4MP2aWJkZUUvM0sWbjoj4YGuFDjrMpB5SZem2JYrjMEEdFiL4sGAKMnc2ZSCBuR2ubX01KriOmV6Z4YYQYqUu93eOROW8NSL2p55UOUZ2sxCXF94PPYXuC4MRBta+F+or8IYszAeQK9iLAMSoccbFgbqVVFlY43LARN0z42YmPa4WTDFojnmRchjfe9jdgxvcruV2O6OtwAuUTqAFVNeLYgNZAEwYcyQxxgRszoZZAMkVGkJJG7/dAfiOBGNFRVWxVUCoFJ6lC4EK1jZmASIXGxEYcH762gjTRFdxllchQhAckAe6W2y6lUX2LSIp6SQV0powobkWjCicTgseG4E9M8VHe3imY4Cn7B9/q4kmTBrXYE9NwuV3ilAytt95AgJ8ldm+HWcn8MvRamWbxS1jXsanMyeIan+GhZiVBtsLP89AOqhJDMx3W97m52YqwZh7zq4ZGttkpIsCAJBSFxAN/dsCoa7WGALDHM5LZWGJLxowPNuvpmAVlN1NrKDYkfecyxtsQhtHf4uWW3DXOZTmrAi4YPcZY3D9TrkfdU4E8z4VaUneJbh2Ki/DT+yvlj5fl+H6eWtO+1SQRU8U1mbGpprhQWOKyiVrAbn3B/DW5Ur3RTcG6g3F7dvK+9ta79oHGZ6anRqXlmZ54YhzASv3jYXIBB7kaDniYNz0gk8TSzzSTmlqeH1dkLnIhJkW679jbbWKOeIMizh2jVWUAOZXC3DLDzZI425YcBgGVmUgWa1wTcYrebUcqqqKWeoR/wqWGtkZXX1QO0fSR2ZbAjfQxwuSWcxpYN5q7KGBtsGHdGNjYMB2OgVRizs3ugktudlG53Y+QHmfTT8maYSBVGIurN4iNNiGHejkITNVbFHUEot76ShkKkqw3U2IviQQRtcbhslG/kV9LgnjGM7zRKVmO8jWWRjYXuYaerjuQPMx30C8BgFFWyLIrrSLFCrgG33lNTUz2uAR1Rt5aci65GaEpMnNldGjM98XlmmUlBRsVdefIuSSLcMQb6uo/ayr8LXPzonkj5Jp3EJRSrRxTOTGXJ2SUfFqm49I1QW8UyzqkjJkI2gQvGxQ25laEcBgRbAi47aBOsU+RBHbpDAL26SG6gd1NjvuD56YetjCwmMOky+8SQVDhcFlRiGxcDK10YLm9hc31CuqTc3BBso6ipNgDb3OgCxNgu25O5OoVHDJFSOR8FWQXGTqpsbAFr2ChrgC530GOUyQyJG4pEnVllnSlrayplBvkWqWjQG9/IDztq79i4Keqq5oUWQ08NLRxI0kbRljFzVvi4B+M6qameOnmV2lSmmIChqmGsVWA3AziZI3t6m5+et19kOO1j1c9PVvTMqQwyxvAHCsJcrG7sb7LoNGjk58XJWtouL01umKrbkVS7WHLlPUG79RsdHlgdSOYk62UoviUVpFQ94hWIGgqYT25c5W/5gbajxRJFP7ans7Ee/WpZ/8ACOo6FRqqqHjWJYyQM4KaekiudhjLPVRh9/JFY77A3GgLLIAtx3O1wSQbALbK5yIVVF8m2VFzcKCPI2KpLMpCXXBWBZZWiLGMBF3kAdyxUbsYoh2uRiuXzu3zDM7G/f8ArBmp33Vt9x5EabHHMqaOG2Bhy+9EzQdLHtzlBaLc7tbHYXIFyARq/Z2qqg7Vk44dRyHKUyuviqgjsZtwqqBfGO+Kdgp76HS+x0S5twWuhqI2GM1HO6skoHra2/oSARfZhpXitLw2Fs+I8K4lc7mRpmmQj15yygH9D56WhbgM7BaPhdfK+1uSZDY/MmY4/W2gvkaSR1R4pUq0CoYpCTK6IwljXPYT8uVVxmF7xmRW6jdwUklwVYEg36SL7HZrr5ggm6+YuN9tWXC+JGjcM0Mo5faGWrNRJGWUhcu6QEj4QxYqTsPOqpyWYtci5LGxt53Nj8P18hv5aA+JZum7OGzUrGaplksPvUiUFGlt0iWoZAgUBY1A1LCWBmkVqahkf36ziE6T1zAjukakrH/ZuBtr0wLkoAz2FyGSepst7A8nxKTYm1wwiKkbgnSdFy8rQDgBe9sZoJYJL+mE24Og6l7BSK1FGUqmrAWkvO4YFzm2Vg24UG6jysBbbTPtgf2Oa4JFgCAAbgsARZukgjYg3Fr3BGx97JJKtKgnSBJLtdab8EDI44/3bX+d9e9rxeklHriOxJ3ZRYAXJJ7bAn5HQclq5v8An5+Xr52G36W2AADEkbU5xnKxN0sCZYY7GwI65D0NuOoI5G9sSFOhpQhiAD0m3b0NrWI2I3XcH41PZ0LMUolkOMckiVLR80Y2fmgdEowk6J5IpFZGjbcpgVYHLIFTFDHditFEHuGePiYkeQG5KzpOpjqQSezWtfYjUqimcoZgPusguWSsbkXBNna9998m3vck7mPDWnkkCQxUETte8tFCniHA2ZmEikUSruHMihgwIVWNhqcjo6jluzqzgI+btzissVM0pZmJZObOEVmJP3bH4tBKnm7GxupuCtsgdxkouLHqbdSrDJrHqa46iUWsBb5bbDfaygKO97KABc23LFpRQADK9rC97XsLBr29MWVje1gbtiATrzUe+xtvvsdt7HuL7b3BsRiw7o4UPCBokDzBVjkW6lmiAxN7FhKwWxse+XldWFxrFky596QP38SOLE1XobuU5ZW39UVw8raYpUOaRiR0lYtFE6uVOaAOKdmN1BaJ45EVwUYmQEe6VSWSo5uAioOflhz1pU8eW/J4Q7LL8RkP3WJyytoCeFZ0aSIK0UYBJVoyMb4gqI3ZcRsLCwAtZVUBRiCXaxF7b26fkdlbpJuAd/NV7FVKnrXAEoMryMmUcsnMLlpVRqh4AwsGCRxkuAAoZ1AAx3h4HEm+5BI2BJuCV2ABJ3VgAASbWANxcOz0h6F/sr379tad9oF+bTC4xLxNa25aOop5AR5WCCW/1Gtxoz92nn0rv+mtD+1QdVPuRtJ2+qaDUqSZjDgJzSU7ZV3EapelyagmSGmRve5hjZLgeRHriRJIDBHIkfIgmmEVHCdiII/vampkubtJIkZTI3Nja9jcvV4iLKYTHIkYEieIGSxMdmZomMcbSDZQ7uQFChQANwPwaorSZuc9ZMIZ4orTUSQoZo2iLBIpHO2V9jfpG+gPUwKssgCm6yOPO9wFm8gb2iljfYE2SUgNiFaUMwBjY7KCjKpsUWxV7qoJUsQMQVLEh3JZlKHTHFIY5ZpZYJnKSGMOj8PrHjEsK8nOOoiCmNrArkreWk/D86VYYpYnl3JUO1/M9WcakEn1BJJN2JN9ApT0hEMKiSxEGDRj+tZqaKlP05bRIx+R04r9TFWIYyTbgkHFpppwLjupE7A3BFwpZWCkFLmsoZTcG5BG+xGxBHYny3vbe2mDTNCIpJnjiWQXQu9ify3srWv3Gx7dtBiqaNVdmU4osjm1hcRLnIFF9rdK+ivMi9w6oaailE8kMNvELBzYQQCsjwkx1NO4+JZYjFdTtdFO2Osy8NWQFWmZY3w5nIoa2odo0YOI/EFcUjuo6Y0RfludH4xw155BWxvJGnMknpqmKWBLxzJECHjnKkbo2xt7xvoEeFVkRTOB2PDZrwVtFIcjRPJ0iRAwusQf02F/8I2SZYkVJlimSKCnZmVmX9laoiYWXe5LL/h0VZTI4lmlgkb8JqlFiVyjGzpP4eSWKdCvdWVe2xU2OgV6oZX5TM0d+ln94+rHYd2uf10GeHRpHEZ6Sjg4ZSAf67Wrzahr9jDExJyNrgbg+WjM3VmxlzZC4kqGJq2i7GVyBagpjsFWMCWQ2UEG51KqgqBURNV41nGJRenpf+zUa9+bIO3TsfmR3NgdDhsSCk3MDSOfEPa9RPGLz1rDsKemQMIl93PD0B0BpFuLbDfG1gLG5UKQOlTkGW3YMrLuwzeEKYLkXCG5GTC6oAyxlnX4kDyIrg7csyfURJvG+IKgxuMSWyQGDmIN+7KpoL/vtIe5OpVNQF5jOMoo2leRfzReKq6SqFu5tFLC9vVBoCcKkrIhKeGGzwm1VwqoOQjP5qZiQeW3dQCBv57DU243xCpgeWcLwbhyfiMq2qH7gpHcAgk9iFBv+btoH9FzSyNDFLy+L8PUeHmuP2ul+DInZjawN7i537mwZKqplQcU4yuKQnCkoQrLzJ+wYobnuCd7nYnsLMBKeNcAojMAK5xxMbuqtlIvOY+/PKkcszb3URxDbe8qaMqbWN9thuerZbC43J7C4+oAJBIoZBJhKwafmQGpNtvE1kkeSDfYRUaOot5PofMURB2PQ6CRu9yvh42cLY7E08FTYjsWvoIyWYgWRhkMFdiiF3GShJ1AalkcbxzLZJLsrqJFNylpJw6CNOJCLaWjrUWPiEOw9yUAc0b3y3vcWOoSI+RXBZZDzUMZ2ScpZ6ilNvdMiFaqE7kM8lttBlEMvhhLUMqOL8N4oNpUI/7LVEd2XddyL2PbewdL+zoQeBjFPBLTxhpByZb5o2bZqbkn3r2v5W077XG1K5uRiY22tvjIjY7+tsf1172S8UKZFrSpqVLK7JbFwrEK4t+ZbHsO/YdtD9t/9Sm+i/8AmXQcwjkGxGPSEPUCRkhWxfE3Zfu6YlRu3hwguXA0VYkiMU09wtK7vDG8gjIlchpJq6o92J3Y38Ol2sQMTuNGpJIPDKqK4qs2LMoORWzWCHlvfa3Sqs2zbHVfTRJIwMScJmmXYeLrZpWS3kIHjQJY+QVd9BOk9t4JnqI3qIpVqRaZOX4PIWxBpqgm7WHTaYqW8io6dSahMapGWLxxoII5McJBCXDRwzxkWjmSRVeGYDCRkC36xezq04o6Y1H9Byw+Ublgqj90kbfz1T06xhsIjTKQGJSjrJZ1UWOR5bQPHEv5jkg9TbQTqGDFlD4kggMvYF/ECRlB8rVL4g7WRRsOxJZVctt73MyAIBszSNYOSAnTNUJkdl5uR906l7QyU7SL4dStkUSXBF38zY+fqfPRODyU4hlVwfEFl5bAdhcXxYghT3797i19AGopFlVvEkiHmLUyhPu5JpFWyNdyBQ0iquKM5VmC3vci+U+0SI1Zc1NOZGXlFOWywYf7Na63M5g75lRGfQe9pblxu+LLQSyqdo66smDKx3u1M8EShiO/Tc6uivFsMT/QZgtbk9fLt9P+egq0oVijVYTlAjSTRLLYvDzFxmSRlutVRyK5UzxljHlcnpNvSuFIsWuuLgsdy6PAyBiL7400QYjYsXIvfQ0ijR8UFDFKzAmOhrZmJYb3WmWCVcreeIIt3GmeOPTmKIRqROA3NawsfS5FlY+hG1v00HX+HpaNANwEUXPyA9Naf9o0WTQC43yHz3ZFBt+XJkU/N1+YO5Uf4af2V/y1qnt2irJSysQMpooASbbNIszX8rfcL/DQaHBEVGQ2uLg3sQLkA3BFr2NiCNr7p76EiQeIhmxUyRVEDiTBRLiZDFPG7hEMicuQOCwyBjmVrmNtQoImjjj5vQUjiUhpIAAyRJE1pVlfJSylwcFdeY4vZiNAq3YdiNx8J2sRbpPpba/oAPLQAq6WnLT1FXG88NLFBDDBkyiWpmLT4ALuSOYL7HZuxtqztJE0cU4ihkwaoelpwEhpKaMZPJJibyTsLIpJspckdgdSq5I0kDQSgkZyo7oLxSPZWkMbskbyrGiopZwFC3s2W1ZJEjQywxSU1OtSV8TV1ldC9TKoILALGWVbi4sDax/XQElpCBd26iubAncsE5sgFzdiFOR+u+nEyVkQzclnklpo5W64xNGzYU9SjXVopIDEV2urZEe8b44gYaim4vVRsrrC9SkTKchjJBBFdWHl0Ht3vrHEJ4pJKnGSgrKOr5MrQGsSGaORY1RmUnYNdb9/lt5hXz0calpzSrRcQoKinkqEgZhFLBmLyol8cO5NvIbne2rGtoEDxKURuRTQwRF41lCHmO8siRtszhFhRbj3p09dCgdH5aySlkAaBXmMbyrC4KyQSyQSOtRHY3UnBkax6rWPquUGVhG7OlwFZhYtZQhOPle1vpa+gLKC4F2uRYXLZeg7gAY7jdVVN1IVVdWkxS04t3jX3r8xsVBVihBb8xZWsP3W1MjMFQwLdSty3ic7ghji0kdm6mNi5UMcsSQLTpPZ1a53ppQoJXxWGSthlU1jBSUJF8Z17HQb/TexFKi1IUSZVX40hkYysD3XmE3VT6C2pS+xNIy44MF5K0wAdgBErBsF9AxAy8289bHr2g1+X2PpmLEq12MhJzb+sdJG/nGgHoot215vY+lN7oxyFSrDI2K1LZzKR6Ftx6eWtg17QatN7IUudK4V+bSKEhkzbMKPhY/GLXHVfYn1OmuJ+zMdRUQ1EwLvAbxAscFP5sOxbtufyj01a0/f9NNaDXqb2Rp1bIhi3iGqrlybyspjLH5BSQB2GhReyVGgQBGIjWNVGRItGjxKDc79Erg+t/lrYahttYgQWvoNdX2SpLABZBYwMGzbINTjGNwb3zx6SfiAAN7aLJ7F0bx1EZjvFUtzJEyOGfm6D+ra+91t21sDxg6FTN5aBLgnD1p0SFCxRBiubFmt5DI7kDsPlpridKksbRye61rgd9iD/wANZh97+OvHdtBQf6I0diDGxBFiCxsRv89t7Ncbgoh7qNHm9k6OZFjniFRiLK0/XKBttzT1nt631sAQeg0CdbEW0GoQfZXwmJ8/ChifJnd1H91mtq7k9lqZwgCYRpZlijskWQ7MY1AVmBsRlexAOrWc3A0WH3RoNbl9jaQd0e9rXzJ7bXN+5/z1L/Q6kWxwb6ZEgjYkEHYggYkHuGYdidXtT5azN7o0FGvsxRmLkyRc6Ie6s/3uHfZGe7KN9hfa22qdPss4RzM/C7/lLyYf4crfprd4RsNRkiJNxoNfq/ZKlwEKRCKHbKOH7tXHpJhYup8wTY+esS+ydIxuyOTv8R8yTbY9hfb0G3lq+n97R8B6DQQgIsAPIW/hoHFOGQVCBKiKOVAcgsiK6ggEXswIvYnf5nUplsdtSnfYfx0FJ/ozTAjENGoN8YSIV+n3QUkfK+oN7J0jd1buT7xAue/bt/7nuSTsUcYt21iaMW0GuN7FUakHF/kczpyL2Yp73IZwd8ZSJR/+QMR9AdWsO4IOoBitxoF04XTIjRLBEEf30WNArf2ltZuw76Wm9l6Y+5GsQ7fdKkZ/xKuQ/QjVrBH5nRtBrk/sVSucmVyfUyOT/Em5/XXk9iqUdlb/ABt/0NbHr2goD7JQbfiAAY455R/+EwKL/dUad4ZwCmp2Lw08MbkYs6RojMO/UVAvuAdWWvaD2va5DxCud5IlWKfxHOq4XeGqMLq8BzW6SXhkLwkP1DcA721lqiouWdpxezMzK0am24LsjGmz7nOOSI+quOkh13Xtccm4lIB+K++/vN63+W197beVgFsijh4tMSfvX3sd2JFx8iwFrdxcAi9yPeAddXpbRxKPXXH5K6cGNlkUlX5ZeaVisAsZpZTCLFnCAu0k+O+IWNQQNMcX47PVNEghMatIFaOV3hkCOGalqUmj3jLlcCGDKHxUgX0HVpdxt5ajDJtY65F/SMmBYTOwY3yD+97tyCjFLnFcjGSpIJXAu6qMcVkZiS7i9uzsO3Y97A3+VvW420HZHmGh0y+euTc5yeh5SQPdRpC9msLhUV3sQpXJUY2FlaIhi0KyaoCxh0qZEEkUSoJlpIQ0jBEJRJHqpD3vzH8ifoHWofe/jrz9LX1S+xM4kSd0UrEKiWOHcm6R2iLAkm4Z0c/ro3tozClbAlX7owJGMgDNG2xFxmFup2IuCCDoLvmj10CVsiLa5O8z2tzJD3IYlVaxuQSY1RbW7jHpIbqbEkKisnQ3EsgNxvm9/wCZ2+mg7LOuw+WsxSC2uPUvFqjMkzSG/e8jgfriRYfTUap7leYZHLHHfiFTShn7YJmXhL3BunNyHmBoOwVDXtqU3ujXIuI8Up0o4pJJuIURpqiakZQ6zSZuolYOWuHGJ6W8vLTHHpovu4VWpkFNTwF55K/wsYEgJQytfqkNj2BOg6xD2Gia49T1sqL0SSrtcg1FXJ3vZg0rIcdjZuWVa1gb6VHFanqHPl69iM2/4nb9NB2Kf3tGMg9dcYinmY7ySEbD8R9/L81u5A/UaeWrcuC0r2NgyriquGYKqlgvN3Yr1CQZBH6QCCQ6lI2R21KdNh8ttGRQO2tH+0Sk8X+y09Q8FeieIgxcoJACQyGxsw2H02PbIaDdY5RbfUZpRaw1xmr9o5ZYKbiil1mopRBxGnBYLjfBn5d7X3Nttsv3NF4yzp/TFOkz4vTpxGlcSNkEHVJg19lyFrDa2g7DF0i51AIWudcp4xxWQtWy8x8W4NHKlnYAO+S5qL2DXHcb7aJTV7xVNNzZJOTw7hizz9bWeaRbBXF+ondhe++g6rA/kdH1xSDhNRNwx5GqZBxSfLiESCRwRGp2jVL2ClW2X1I/Lqxo+MNU1dJOsjiHidFNCVVmxSojU5Fd7K3TiCN9tB1rXtcb9k+Jyu3A2eWQ2hrzKC7dRiuvXv1EfO+lOCvUT03CaYzS51U81ZO4ka4hjJ6S17hWBAte22g7fr2uNwe1TK1bxmR3aHI0vD4MmwlYdOeHnexN/Qv6DV37CE0Q/bppJeIVKtUPEXLCKPIbBScU6mHbzBA2XQVdU37SzuQbTBmb3b4cyEkj8xpXnR7+dIp+IaqeH0qQogEUCyxxwp0xxo11ipxK7SiGSV3aadVAVSSWHrqx4vIFlk9c3337ZfM3t0qPngu1ggVOnqSzW3uSTcEg3IxNiASLgDcAkFVIBKgEPVsBYki/cixIJuCFIv5nIgEbEFlBAJA1OKiGKMgkdxG0kqkAKApPukG5Asb/AKdr216KFHjmAlRSqrCqRrzZC8l4kQQxkJGiR84JEJCQXZ3Ia51islZgSrFci2YQqAc2YsDy+kguHBsWXJXAZsTYIQVIIF9zYb2X0X1BFzy4ybggmNLqbG5WxT17sfiB6yC3vSOxLMA7NlYsqtbIBwpTwX79vn/15d/oNNVMNxcX2uN8b7bHsTb5g2K2sbHQQUNKGOJwSxkYAdKlrD5eZA29PTUZqMCVhGWMfTgXADWNh1AfvEjbvb9NCp1YE2ZlB96xIBA36rd1v9dPombMGkWM4SBMoQ6GWPKcpI0fVcxc0NEyXZJnwaQEEh5EV8I2UPGWAbLlyAHNY2KxyRNGxQsC68wOo7rpaigCKkiJHBIywynBFSJZUpwoZlWw6Wq3lt6QN6a8JlKM6MCGAUMsgkFsWUWlG74o7orOFfE2cdEbHMVbdr+W3b90WB+oHpbQdH+zwWpcRcIjmNE3+7RAqKhPm4A6/SQyD4dT+0B7UbHzyjt/iGvewf8Aq5/tkW9LBQAPKwFrWsLW2HbWftAI8DLdS26Wt5HIb6Dm8EnSTcD5m1rnsT1KPT4lvb3gcSPcQzSNiysLpKAWDLljFNK2IZULBTFCc8QMppMbDbQuHyEHa4+nc/T1OpS0yASWVIjKHjDRJRB2DgqwEkkMKsxubhZW+ugbmADtiCAHdQcT8DSKLAb/ANTI1+/uKu7ggGOxBsyuuLAe68ZB+7a1gyFMsW91SFlTGMOkfqqdbmViqKzyLGsskCTZJyY5o3gd1UkT06yBkmBBtYi+pNJ03BF/qGNzZiWZSyg3AJIeQkgEsbDQV3tFQGeCSM3clucxO13jo6mINbyLciGQjuOaNWtQp5jG5BzVhYC4McSUqMuXSWTGoYA7Zywk2FzpWgaRnKoMiUl2uBsY3DfK9r6HBUMTc33Nzb/Pbz0DSNj71lvkSbsVFhk13brdgoyZz1kIXbC8Sa8UAvb3iJECm1w+MhxNtsleCdDbY431iWdU3LIBcAsWiUWXqUMs0kYFmJIBEyAi4UX1jLHE5G6mKdJIpKaaMRKktOGnmmaOPKSSSochVbubX0BX/OR901mRyGVGV94wjkFGHLdUIBLBkk6H5pAXea0g77MD873Bv37/AFufme+iwQLGSY440uBZo0hjYj1ISnjut/iR3G+ladhzY8lLDNLjzIyFx+ug7jrm/wBpNLTz1UEIlNLxFV5tHUHZGIYgwsfmbfx891bpA1oX2kQSSEI9GlbR4XkjQgVcTXNpoge4ttYbn5C9w1E1/wB5LWSw4SqvhuM0gF8o26RVIvmoBDXF9j37sZ8Og5T08cjZ+ElNEz9xJRVq2p5CdgVDlV9BidCinJWOVahZeUeVDWOLMoOxoeKRkXVGviJDsCQdr748MCOWoaMYvTgNu8SOwYRPvuaWpaOVW7GGS47HQLGFmpTGdmbh9PRH5Ola1Of8xp+uRJ5Jw5CxVNXLLO3kKLh9orHfYNKLD6nTCSA/eMuAEgmIO2wlpq6QH0s7SL/dOklp8VEUimWywxOg96blEhIAD259Z4h2PbCnJO2gi1JNNIOKLJjxE/tNNRk2vRJdOUQPidGy2772G5tnxCIDJCfuEnp+LUxv2idxFWReihCzXHkDoc4jyM0pk8TzQX4rGD4eCoGyU6juaVReNm7dr99mXgDMyOnLBeQSRA7RmZeVWRKfOJkdKxLdwjemgDVDkBrbGnj45j8rvHh/+1f46LU07q0kMO0pip+D05v7tkEtXL9FB3I3uuvAklpJekZgyZbdBThs1R/9sU38NQKncSFgxVkkMe7DnSZ1fKHcyzzkU0fbaCU9hoPeKiVoahYzLT037LwmmG5qJhs9SR+QEXyP12Nr3HsokNPWSiqbxfFpYzJUY2KQpdAIR5A7rt6KOwteqadkLy5x05VeS9SOqKkjGwoqBRvPPb3nUWuDq/8AYaGWO4p6ZaSlKlhLVMPF1D3U8xxYlVsW2PqLW7aCl41CTLIb36277HuT/CwNiNiFY+RsLh0SkCNkQSPICssjFRjYjG9xiCb9QN/S5GmOJSFamRGSQNaaZuXYiJSbRGaaUhEZiOe7OwtyoUAsApUqorhfM2HkATsDcgIg7EG+CkhlOIBBYMtUgllZmfE4Z5s1wFEJIckMQyA73DESSAFcyQLiVWscUpzjsI5GF5I1HTGSihWKNctHTokcceKBW3JYkxp4N/43vt/H0Hz8tWKzsp2aQtYkgPPfpsDaOMtiBffCF8bdZU7aCdYpEsgAF+Y6r1Y3YSvEAWtdFDCBQRexqQ1ugaTiqVxyByQBvdDCwRS5QqxujImKsoGMck0KJYK9y0VE1Q8aJHLLHK9Sk9Qk8VQo8QiAm8YV0xliibrQWsToNJJU1MXP8I7Ms8NNJHEFH4T+JrZSSQo5s6IpuR20E55ArYmRVcE7ExIWaF56dnQSuqsUmWOXHK5wGol1XdSL3UjAkhQjZxqGIFwjbopywBZMmQ4EsFVYOFdggkdmXxXNEbSOXdHeDlQxku5sDOW32DHQ6qEkDdjbYZFiw77XfrJvfZuoEMD7ugLRsmMcsgSSMNyuS8rlgqoqoqoWtGtgTkBudzqvp6ZvSx/4+m//AB+vkdYhguR/1/npqolCpKwSWTBUblxKNkyJawQLKA4dyJRmBIiksjJiA6R7A/6sRcmzn5eS9r729CbX7jYgknt5KFoyT2M1Kp+jVESn+ROh+wKEUxvYguWSRfclRgrJMq9kLKQWVbLnnbvqH2iUvMpVHNiiAnp3LTOESySK1sjtc22HmdBz6ED3bdWwIAJN7vER5XJlinQKCL4KLhpEK+Uhr3BYMtmUG/MU3GJYWDoy5KobpBYMqxGKVQ9xLg9Qk06mmmaMzTvFJHyJY2inKSsksBkWSwlUuGUqwJ20rOrKpLLIO4vIkqk+v4yqzk7XPXe3U8hxKh5BJcMsg5mLoJAo96d6OFpQCCLF4pnHfZr680uZDAyWI6bySNdWxZchdUZijISOVYGQKHzIUopUnffYix/4b/LTEc4Y/O/fsLm5PyFyzfK7ttizqwLMhDHHawPY22scrEd7i4+f66LQJvfe47WNj/EAkfoCfQE2Bfo6XOZEscmIOJDB8chG5sdyozjOe43YZNjfS0DhlDrupUNkB09QvYEjA2HSV3JIIYBQMwYoZ3R0ClwA8Z3dnDDmxo6OspkuGjdmVlk/q5AQpUjStEv3cJ7ERwYlTZh91dbejftFViTsHEXy1CSs9Lg/W+5BF7ncmzNub+8T3JJFDPuo8gAoHy7WPqLeWgbztcsLXJY+YOI65GPcgL3Y3coVVizuIVysgjdXK+7JHe9rg8+CI9ifildDfs0DW2topppCQVjmJGLDGBpN1uVZS+EDMCcgXd1BGXLViTqE3AJmpqoyKtIuFFBA1VPFk3KmaoleR0JAd3YtbzJ0HZdc9+0ThudRHJ4KskZYyFqqKbCaPc3QJkMvI/rroI1zj7R+SaqJWg4lNMY+kUTMqAZH3ypFje+/poNalqrPlJKeaRjnPD4KsKnblycxRS1qnti5X5G++iCGwxKiwGOJVgAoyULi/UI8S4CkmyyOiu8ZyinPJLAPvFnpVPbxvFl3+kRWQk/LHQwhEe17kkqCpTba/KXw0CuPPJVYn82gHNU3O4yFmBB7Nn75Y+ZPnojMSO5OxBYuyE5AKRkAWUuqhWZQXsGEYJkkKZ4VweSoWVlZFEYBJdsb3uQBt8tDpcrIoDF3BKgWDEC1ygFTDJKPJgmYNt+2gZWnmupCVYIXFSnISFU7GNeFM+T09u+X3h2PcbBRAFIsAoGGIysFG4jGYEioMmASQZxiSVBdWRtIk0wflnwgm78puDVPiSfkuZJ7HfLTc4YZIwZWChrMLMF9TG1VLLDGN9iqKNzoMpWevfJm33By9649D2to3Lva2RPYdTk9sTYqC5bDYsgzszWw5krgdfweSGGKZihWQ2srXKm17N89j29NYjW6Eb3sLgK0hxO93iEEwwNju0e29iN9AOKcB1KuolQYqY4fF1EQHwU9NDlT0Qt6sz/mJN9X/slwz9oaU0Fc7tGQamumAc3ZTgIgxCjz7bY289VFNLJMMYhLUBdilHxVUZR+9DhFb6Y6f9lRAtSyvTcVhl5bX8S5eIjJL4MWOTXtuPK+gz7UcVNTVRBI3ZYzJNGUUyxF4WEUsdTSghpWR8SGS7AOpCmx1Vs4Cj+1c9WZuHdz17ZsXdwXIBIFiA+aqzxXHmzZ3bJ3vf4tmj6thkeWxQtiCVwvkY1cqKOcygsEW9mdsmVdvS5PYDa/8ANBKOcFie12y+m2PfyA94flIB8rHFYoCPk2EbWXIskeJUsQUlkOEUoJCh+p1VVRY7KHZVISGYXBAYqGHumxxBHqDtb1uPXT1RVCJJXXIsiyE9ZjYskbSmIyQHNGwQ2Elu2gG9PHU1dNznnjdm5aSUcMsV7KWbnV8wVp7KpJKqNgSNIyz09XTCR2rVtWNGkUSmVHEuU8Ms1M28uag3YbsST56s62Kxkj50uKNVqGd3keNJn5JcOxJukFLUkfvOB57wndicsERwEVUiIKr4aTnUyNbYSRMj0r2vvNF6jQRmmydbsgcRtFGkYkgsLEF4qOQCanmC7cyHm9zdCNGnawINhe62AAtsq2UDYEYggb4tc/uIVGILgmV8pJj1TTvllUTLCqQ5GO3KQNc2AAudJVC5KChutja2Fuk4kLyyUIUmxsdvPQe8RdmJsMgFNxcCxuCQSMgezC4yFxtrFcSi87Cd+TLzrQEiTNsY+X4hhaFGOOSAGWV2LFVuBqNPSEoriQZlyvLAbOwt13HzIAHzH01OCqBIINjZQCCdsSxQgm4UjP0IuiPboxYOsezfEudGbhQ8bGOTD8MSAAyKh+IK5KE+ZU6rftIo1moZIWkiiEpSPOZSygsQBiB8d+x8jqXsALU1h7qsVUdgoAWwVfhH95yTcliSdD+0mnzox6ippD/GoiX/1aDnftf7P0tTXyOklZJLEEikWKmziUxoBZ5ZCIxcb7m2+p03LjjBjjiII97l099tiQ0QZGsdjZyQbA2vr0yZ5EgMGlnntZXHMlfMMUfoaRaZaZUz6QZyxFkOjByb3uTsTbJj2uNzYuce17EgrZYxJENAiKg8sx4R7tllgM/oG7ganSqexHnfe313J7C1z9AdMxwqDuR8IuD2BkiRmB/LhLG4+Ta9TS5A+70nFwpyCPsGjNvdZXJWzWZsAwDFziBoqfmnkuRHG7IcoVKSqScFxZ5H6WvNldELCIi1mvoLTs4LSLCGZVa0aMuN1uVUmVwwBDC2KfhvYEKSAGpxbv2Jb+9aw/XsL+noNTp5cr+Vv5Xt23FtwD7y7gbqbOoKzKb7i36C2x8/I6P4wtLkY4twFxWNQu37pBF9GjILiN/e6Ayi11DPHCAwsCpLSqUuqE8iUhVUhQOlAKxt5tHETb8zJE5+pymjUKNyzgXG5AA4pwmKoshRgzAn9mhpmkIGxKqxSVwDtdFI+Z0Xg/BqVKGSKKqZWpqyCqlFdTugBYctEkjO7BiupTWYMCI3QkEq1miYhcwJNtgUxIkFnRSsqnlgxRjr4C8ckZLNzFpYLtfMiCriKMxO5YQ1Co370T6Dt41pvt5xqSK0PhK2WGRLtNRFuYhuRayi423vfW56519ojjxMYEnFOZy9o6ADEjI7uTsD3H6aDT+BxQ0krywSlne9xxKknSceRwrEQ4Ht5fPTUCYIWBzGeZLSJKzsb9MswIaoiFxirxqwIBDC2iyPKriN2q1ZvdSor5JKg/SkpFyP6uo73I1hjmLsQbXGV79tmsxdyLNdSOZIoIHUGBTQF4UkUqSiSZYioGOa3z6Sp3uOra+2+Rv8tJyLz45Y7MVmCZ2iaRlwGIMQOMSTkWynZ7k74LYDS0kVr/AC76cChYze1rEnIrYAWyJyR1VRdbsY3C5LfEEsAtYeLVKwimEN48Cl34lCOIEfnVgcVP7t9U8FMKeNI7OFjkMw5kVpGb/wCoaPKGpIvdXzRlKgi9rHPghcLyFuRkqf0TTu7L+cVSyeGK+eZIAuNtZVQY7LYra4K4YkAncGJEjYeWSpYFSA8lmZAarVhjhhdJlkdr5IBuoZjIcz5kEhbEC4J2tpWWMSRG5KrdeoOiujKLBopXb7hm7u4SRmJvcWtpVYT+g/l/y06jBATcKQpORONgLXORKkKLrfqQdS5OoKFwU48kVYY/ESheXbHwVNPUVRsLddY6AE+fb/LW6exfHpfwI6LiHKRSefXFg7EFQALje4JO1u3bWspJKX5SvUmTuY4q+WCot2yWmqslZfQpIwPkTqx9lmUVLCSXjKPy26Kyxjtkm6suzN2/QnQVvHITzpDubu/rfudrfz/UeulqGokA5eQ5efMKlQRkotlv6D5jVlXi80iWFzI6gdxfMJYkC20ksSkDa8j23iYspEAwzQExkqwYZC2ccEsd3AIj6JJmVmsBJHHuO+gIlOzCUra8fJJjWUCoxZeUXCzYpkCEZbM8cgaVMmEpuvL0qVIsbcvsQAvmqq3XGoDNjG28fOlAuhjLYqUUoVe1irqQApAEg61CgsigsFk5asyB0BVrMU0xLTLyw8iOsbxyNBy8VQEElEVAABGosD59V/oEUq83JPcksLdwWIY2Pl1BSPQgG4trxIUC1gBYDHYCwAUABVtawsLHGyXyIUxoU0THy/6/9gf4HTdWGbe97fJgfrZgCQbHq7HQDEitZSoI2UDcLiFeIpt5NHJInyyvbbT9NTs7MxtiA0kkkjKiYxguwLuessbR2QGOCNmUNlc6rqCFDmHDl7KIgpspYmxDbE9uwAOj1cISVlkjAmCqr5qpcjITBJGW3NXaLYkZCMqSA5Khmnq5I1jkVlEqgNkAWUkryzInMRWs4Qn3ACblS1iQhBGb2P8A166s4IC74dUnMIGQ63ZpCELtiMsr2keR1jVBBEiCwJ1CGQMqSDYPHG9zsqgxwv1Hv3lyJ8licixA0HRPYBLU1v32+nYdvUfPRPbuQrRuwBJDwtt5YyIwP8RoXsD/AKuTYj7x9jjcEWVlYL7rKwKldwpUhTgF1L7QHIonse7ID9Cw20HNaWoPn6Wv8t7fMjft8zbc6ZEbtYxg36rMqPLi17gqIkZXtIA9i8N2CsyswvpaiU2JBIPYW2+m5Vrb2GysTcAAkjUeLurxyq6JIOXKDmnWCYah45EkWS3v08ilWjVgV3A0DBpwWEfLC2WoikpmjqGkSJzAsF/DqQh5NPGffFstTkkBF7uSpIDOxlPbcCSSaV02NsTiflr1dAC0isoK8yS6EIyHEpArlXBQkJBEAWBC+LyI6dsM4+K+9xvkTYb9iS1hdbKT0l1UBGcQ6BGm5Zf7wsFxc3UXNwrFdv7QGvUUlj3t/P8Az2P00eWRIQzsNgku/l+DVH+IMBN+xDKR30fkKHIAv1EAbeoxUC+5s0Xe1zPGPiJUCw2DLirNyikiRkz8u62ZWFNTzNYDbcxDy0vR07FFVcpRHHGkjRRzFRIqyo8ci2WaMmKSFgwQkNEp3trzkMALIwuGAezR3ILK5DAg5EEl7B8eYwdTG8S4mgVsDIokjR0lYSZElYoalEMl+rPlPSZX3BFtAVmx97Zvesek98tlKo98+q/KjW5ysX6tApathLHtfrj2A72YEKB9ewG19MI7hQp6WAUMI1CJewzVQzSEqrHDJzECwIBvpMZJKpUnIMrAj1BuO/6baDuGudfaVVqJoo3q6oZr00VGLTTNc9RkG6pbYi47H010Qa0X26FS02MBSli5OVTXtbOOIMfuoyezGxPyv5bXDTFgCCSHCCDFc5aaNiYoltfPidUOudvSFT1djtvoqkkgAlWJQAyABlLg8syILBTyw0xiG0cEYS15WutBIgijeGE+EMuNDA9+bXVRNvFVJO5jU9QB26R22GimkzLQ580tMKEy/wC1qJ7NxCf6JApiU+QBA9CB16hkgKuFZVDDsXWFogfzYmdV+qnQ5bA3TPFbsvLN5cYxlnGf9skUiTqLnmLPUqQb6yvEclE21so6r/u24iuJP/dRAfpqEFIwMcMbYShnpoWJ2SroWbw9z6S0zYH1AA0EfD3IiEDPmvOUrIV4RKnfxkkd+jHu0I2LEeoOiwtniVZmzxZZGFmbNhDFOyA9CvJbBOy08D/nOhLGjUzVJmMfC8jLVUIPWtUps1InmI3lIbHYbdgDtirMoEue1SI+bLb4KqsHhaSAfKGBybeWx0B4ZAwOAF8xgH7FpEp2hU27jmVMa6xnkVMeTXIMZUgSMShlQxsdhK8Ls6X6WYVUbbOLD4i4RpnjHuDiEiD50bUQX+Hhv5anWxxq0iOxWFZRTSOuzRwznxNBUqfh5UrOgPoT6aASRCRY4saeWOS5hhlFqOfyPhnPXw+pG4aH3Qb21eexVWq1EkKVdVTsiHOhresx7qA8Ux96PuBub5A6op9kqTPAJAjY8Vo18m+HiNMNsSw6ja17m/a+tj9ljMrJnhxCiMTNS1drzquS3glNr3+tt499xZQqKitRamNsZFSSon5axxvK3LpRIiEogLEvVzPJfzxHoNApouWqxsAJI4o0zaGGKbBFCIzplNIgAUXaREUb7jSfE+OVD8Yi4fznWkZrGOM8skHNjeSOzm5397Tk6hJ62JAEjp6qjjiRQFVRLIiyMQPfkIJtI13F7hgdAOuiJNzv8yAD+oG1/pt5jYg6FRxnJe+3bv632H19NPVHuE+Yvb9JuX27e5t/PvrKRjOQWFhIq2O4xwZytj3BIFx5jY7G2gXklRDGpkRDJII4gwdV3ACHMsRIvMQq5Vy4MqscGiWw46yNWTmM8KyTNCOcED8xeqfFYwAwjty8wpeWZ0JuEA0Smf8AauHwmzRVctZFUI4DrKsDskRYNccwKAOYOs2FydbX9rDciGCWLoleaOnMg/EEbk5qjnqjJ82Ug/PQanVJddwAw7gKy2vZiMGJZCLr0kKQMclW65KpGSbnc+ZP/E6ta+II06KLLG1SqAfCImgCW/8AFlue7GRi1yTr2A5pHllAu22zsFaxHYkefceVtAMkBTnYqBurLFiAL3LFksNwRlJIi3Fr3B0GplWPF5hJg0tMoQUpSAQBJKaQCaN5ImHKmvsw/DGjURykQEkXSdrqSpDR09PIpUrYoQ0jDa11spuqgCp43XyU3CKTiFO5hqpiOa0fQj992hW0RPzxvoOqfZ7cU7o4POjmeGYn43jtGJf78axufUsTpn25ANKwJstwW+iAyH+SnS32dVTTUgmkN5JSru1gLtggvYAAbAdhpn203hSM+5LPBDIPzRyOEdfkGUkG3kToOb4gBh+U4t2IDdih7i4uQQ1/O4wNpQ1E4IK9wQy73PvDEne5JxuBv8TElixOrziFEgW/UdyOp3aw7WFybD5DVFQwq06IwupdQRuNj8xvoJxVRZt9yTfb1ta/1tt872O19QmnW7BZkV/XqldDY4N4eINK7oSWVH5SqxzYO13NzT8Mi59QuPSjWUXbYWHne+tQ+0HjdTSgeHqJo+wssj2/gToLDjvAqupoZDR00wvWBI0kXlv4ZKXwwbF7WByb9WOrLjdMYppElSRA6QSKxhneFsoBT1EDyQgtHcRxMGXcMiny1W8Fkaup+ErVvJKHi4k73kcFmjJwJZSCcbC2/lqi9sPaesgpeFcmpmjzo1LYuRkQxFz6m3noNpgnVsiHV2BJYq8chu1iSxQC1yO7JGWIBKM33gXWp3+RDKfo1svqTYXvubd9WHs0TURAzvJIf35Hb/M6nHw6MpVtjvGFw3ba977X37DvoFI51J3tckn0FzkSflcs7Hv+JJ3DFSRYwXHqpUkX6gMhcMO42uwPZgjd7ZFPhyAsb62CspFjgllXIPFEZYzkxCuCAGCk49mYEWsQxBvfQdQB1z/7ROENUzIaqXlcKp4+fUC9ua4Y4x3G5FgNvmLbkEdAGuP/AP8AoCpe9BT5HkyysZEGwbExhbkb7ZN/G/kNBXPxaTlPxZkxkl/Y+EU9gOWrdHMVRsGtff8ATsVsw0IpHeJTkOE8PllZtzesqVJuT53B2+vy0/x6MH2l4ZTWHIigZo47dKkJMQQPly0/wjWs8SlY8M4/IT1tXKhbzKrKgC/QAkfroHa+jxp6iHzj4FT3+qu0hP8AO+nOLQNPNWRxG0k8FNxakIttLGoV8fmwAFvmdNccUeM4ovkODWt8sW0pwmUio9mmBszU8sbH1UILKfloMw8Op5ynHGfGj5fiqinDHHxkf3Y6exJYnfuSB5PrHBkd34ck1+dV1EnFan91IwWgU+eOyWHqLa0vis7KaykBIpv6XC8oe7jlKMfW3Su37o10HibkcX4sR3h4WVi/cGAaw/Uk6Cr9n15/9Ght/FxcYJHqJWJ/nr3BnSdeHiUkw8RoWoJT3Ampz925P5+4H/LR/ZgWm9nLbfcVX81uf561+eQpwON1Nmh4seUfye8dv130FtT1tQIVrUF+IcMJpa6P/b04Nsj5tst7/Jj5DWx+x9A0UviuGOW4bVRtJyLXEM+S3AXuu2YsNhax7LoajD2qZU2WekvKvk5A2LD16R/0TpD7F5THxLilKhxp45ZCkfwqRKyC3mOkAfoNB//Z"/>
          <p:cNvSpPr>
            <a:spLocks noChangeAspect="1" noChangeArrowheads="1"/>
          </p:cNvSpPr>
          <p:nvPr/>
        </p:nvSpPr>
        <p:spPr bwMode="auto">
          <a:xfrm>
            <a:off x="155575" y="-1516063"/>
            <a:ext cx="4572000" cy="3162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5540" name="Picture 4" descr="http://www.colourbox.com/preview/4599679-140413-black-and-white-patterns-op-art-seamless-textures-vector-art-illustration.jpg"/>
          <p:cNvPicPr>
            <a:picLocks noChangeAspect="1" noChangeArrowheads="1"/>
          </p:cNvPicPr>
          <p:nvPr/>
        </p:nvPicPr>
        <p:blipFill>
          <a:blip r:embed="rId2"/>
          <a:srcRect/>
          <a:stretch>
            <a:fillRect/>
          </a:stretch>
        </p:blipFill>
        <p:spPr bwMode="auto">
          <a:xfrm>
            <a:off x="892368" y="797560"/>
            <a:ext cx="7219718" cy="49936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3416320"/>
          </a:xfrm>
          <a:prstGeom prst="rect">
            <a:avLst/>
          </a:prstGeom>
        </p:spPr>
        <p:txBody>
          <a:bodyPr wrap="square">
            <a:spAutoFit/>
          </a:bodyPr>
          <a:lstStyle/>
          <a:p>
            <a:r>
              <a:rPr lang="en-US" sz="3600" dirty="0" smtClean="0"/>
              <a:t>A LINE: geometry a line:</a:t>
            </a:r>
          </a:p>
          <a:p>
            <a:r>
              <a:rPr lang="en-US" sz="3600" dirty="0" smtClean="0"/>
              <a:t>is </a:t>
            </a:r>
            <a:r>
              <a:rPr lang="en-US" sz="3600" dirty="0" smtClean="0"/>
              <a:t>straight, </a:t>
            </a:r>
            <a:endParaRPr lang="en-US" sz="3600" dirty="0" smtClean="0"/>
          </a:p>
          <a:p>
            <a:r>
              <a:rPr lang="en-US" sz="3600" dirty="0" smtClean="0"/>
              <a:t>has no thickness, and </a:t>
            </a:r>
          </a:p>
          <a:p>
            <a:r>
              <a:rPr lang="en-US" sz="3600" dirty="0" smtClean="0"/>
              <a:t>extends in both directions without end (infinitely).</a:t>
            </a:r>
          </a:p>
          <a:p>
            <a:r>
              <a:rPr lang="en-US" sz="3600" dirty="0" smtClean="0"/>
              <a:t>A line has </a:t>
            </a:r>
            <a:r>
              <a:rPr lang="en-US" sz="3600" b="1" dirty="0" smtClean="0"/>
              <a:t>no ends</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dimensions"/>
          <p:cNvPicPr>
            <a:picLocks noChangeAspect="1" noChangeArrowheads="1"/>
          </p:cNvPicPr>
          <p:nvPr/>
        </p:nvPicPr>
        <p:blipFill>
          <a:blip r:embed="rId2"/>
          <a:srcRect/>
          <a:stretch>
            <a:fillRect/>
          </a:stretch>
        </p:blipFill>
        <p:spPr bwMode="auto">
          <a:xfrm>
            <a:off x="685801" y="2133600"/>
            <a:ext cx="8037554" cy="3938934"/>
          </a:xfrm>
          <a:prstGeom prst="rect">
            <a:avLst/>
          </a:prstGeom>
          <a:noFill/>
        </p:spPr>
      </p:pic>
      <p:sp>
        <p:nvSpPr>
          <p:cNvPr id="3" name="Rectangle 2"/>
          <p:cNvSpPr/>
          <p:nvPr/>
        </p:nvSpPr>
        <p:spPr>
          <a:xfrm>
            <a:off x="685800" y="304800"/>
            <a:ext cx="7696200" cy="1200329"/>
          </a:xfrm>
          <a:prstGeom prst="rect">
            <a:avLst/>
          </a:prstGeom>
        </p:spPr>
        <p:txBody>
          <a:bodyPr wrap="square">
            <a:spAutoFit/>
          </a:bodyPr>
          <a:lstStyle/>
          <a:p>
            <a:r>
              <a:rPr lang="en-US" sz="3600" dirty="0" smtClean="0"/>
              <a:t>A plane has </a:t>
            </a:r>
            <a:r>
              <a:rPr lang="en-US" sz="3600" b="1" dirty="0" smtClean="0"/>
              <a:t>2 Dimensions</a:t>
            </a:r>
            <a:r>
              <a:rPr lang="en-US" sz="3600" dirty="0" smtClean="0"/>
              <a:t> (and is often called </a:t>
            </a:r>
            <a:r>
              <a:rPr lang="en-US" sz="3600" b="1" dirty="0" smtClean="0"/>
              <a:t>2D</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1569660"/>
          </a:xfrm>
          <a:prstGeom prst="rect">
            <a:avLst/>
          </a:prstGeom>
        </p:spPr>
        <p:txBody>
          <a:bodyPr wrap="square">
            <a:spAutoFit/>
          </a:bodyPr>
          <a:lstStyle/>
          <a:p>
            <a:r>
              <a:rPr lang="en-US" sz="3200" b="1" dirty="0" smtClean="0"/>
              <a:t>Solid Geometry</a:t>
            </a:r>
          </a:p>
          <a:p>
            <a:r>
              <a:rPr lang="en-US" sz="3200" b="1" dirty="0" smtClean="0"/>
              <a:t>Solid Geometry</a:t>
            </a:r>
            <a:r>
              <a:rPr lang="en-US" sz="3200" dirty="0" smtClean="0"/>
              <a:t> is the geometry of three-dimensional space, the kind of space we live in .</a:t>
            </a:r>
            <a:endParaRPr lang="en-US" sz="3200" b="1" dirty="0"/>
          </a:p>
        </p:txBody>
      </p:sp>
      <p:sp>
        <p:nvSpPr>
          <p:cNvPr id="26626" name="AutoShape 2"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8" name="AutoShape 14" descr="http://www.mathsisfun.com/geometry/images/3d-shapes.jpg"/>
          <p:cNvSpPr>
            <a:spLocks noChangeAspect="1" noChangeArrowheads="1"/>
          </p:cNvSpPr>
          <p:nvPr/>
        </p:nvSpPr>
        <p:spPr bwMode="auto">
          <a:xfrm>
            <a:off x="155575" y="-617538"/>
            <a:ext cx="1905000"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6640" name="Picture 16" descr="http://www.mathsisfun.com/geometry/images/3d-shapes.jpg"/>
          <p:cNvPicPr>
            <a:picLocks noChangeAspect="1" noChangeArrowheads="1"/>
          </p:cNvPicPr>
          <p:nvPr/>
        </p:nvPicPr>
        <p:blipFill>
          <a:blip r:embed="rId2"/>
          <a:srcRect/>
          <a:stretch>
            <a:fillRect/>
          </a:stretch>
        </p:blipFill>
        <p:spPr bwMode="auto">
          <a:xfrm>
            <a:off x="1447800" y="2127504"/>
            <a:ext cx="6324600" cy="430073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1569660"/>
          </a:xfrm>
          <a:prstGeom prst="rect">
            <a:avLst/>
          </a:prstGeom>
        </p:spPr>
        <p:txBody>
          <a:bodyPr wrap="square">
            <a:spAutoFit/>
          </a:bodyPr>
          <a:lstStyle/>
          <a:p>
            <a:r>
              <a:rPr lang="en-US" sz="3200" b="1" dirty="0" smtClean="0"/>
              <a:t>Three Dimensions</a:t>
            </a:r>
          </a:p>
          <a:p>
            <a:r>
              <a:rPr lang="en-US" sz="3200" dirty="0" smtClean="0"/>
              <a:t>It is called </a:t>
            </a:r>
            <a:r>
              <a:rPr lang="en-US" sz="3200" b="1" dirty="0" smtClean="0"/>
              <a:t>three-dimensional</a:t>
            </a:r>
            <a:r>
              <a:rPr lang="en-US" sz="3200" dirty="0" smtClean="0"/>
              <a:t>, or </a:t>
            </a:r>
            <a:r>
              <a:rPr lang="en-US" sz="3200" b="1" dirty="0" smtClean="0"/>
              <a:t>3D</a:t>
            </a:r>
            <a:r>
              <a:rPr lang="en-US" sz="3200" dirty="0" smtClean="0"/>
              <a:t> because there are three dimensions: </a:t>
            </a:r>
            <a:r>
              <a:rPr lang="en-US" sz="3200" i="1" dirty="0" smtClean="0">
                <a:solidFill>
                  <a:srgbClr val="7030A0"/>
                </a:solidFill>
              </a:rPr>
              <a:t>width, depth </a:t>
            </a:r>
            <a:r>
              <a:rPr lang="en-US" sz="3200" dirty="0" smtClean="0">
                <a:solidFill>
                  <a:srgbClr val="7030A0"/>
                </a:solidFill>
              </a:rPr>
              <a:t>and</a:t>
            </a:r>
            <a:r>
              <a:rPr lang="en-US" sz="3200" i="1" dirty="0" smtClean="0">
                <a:solidFill>
                  <a:srgbClr val="7030A0"/>
                </a:solidFill>
              </a:rPr>
              <a:t> height.</a:t>
            </a:r>
            <a:endParaRPr lang="en-US" sz="3200" b="1" dirty="0"/>
          </a:p>
        </p:txBody>
      </p:sp>
      <p:sp>
        <p:nvSpPr>
          <p:cNvPr id="30722" name="AutoShape 2" descr="http://www.mathsisfun.com/geometry/images/3d.jpg"/>
          <p:cNvSpPr>
            <a:spLocks noChangeAspect="1" noChangeArrowheads="1"/>
          </p:cNvSpPr>
          <p:nvPr/>
        </p:nvSpPr>
        <p:spPr bwMode="auto">
          <a:xfrm>
            <a:off x="155575" y="-998538"/>
            <a:ext cx="2324100" cy="20859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http://www.mathsisfun.com/geometry/images/3d.jpg"/>
          <p:cNvSpPr>
            <a:spLocks noChangeAspect="1" noChangeArrowheads="1"/>
          </p:cNvSpPr>
          <p:nvPr/>
        </p:nvSpPr>
        <p:spPr bwMode="auto">
          <a:xfrm>
            <a:off x="155575" y="-998538"/>
            <a:ext cx="2324100" cy="20859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26" name="Picture 6" descr="http://www.mathsisfun.com/geometry/images/3d.jpg"/>
          <p:cNvPicPr>
            <a:picLocks noChangeAspect="1" noChangeArrowheads="1"/>
          </p:cNvPicPr>
          <p:nvPr/>
        </p:nvPicPr>
        <p:blipFill>
          <a:blip r:embed="rId2"/>
          <a:srcRect/>
          <a:stretch>
            <a:fillRect/>
          </a:stretch>
        </p:blipFill>
        <p:spPr bwMode="auto">
          <a:xfrm>
            <a:off x="1882559" y="1516973"/>
            <a:ext cx="5356441" cy="480762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1"/>
            <a:ext cx="8001000" cy="1754326"/>
          </a:xfrm>
          <a:prstGeom prst="rect">
            <a:avLst/>
          </a:prstGeom>
        </p:spPr>
        <p:txBody>
          <a:bodyPr wrap="square">
            <a:spAutoFit/>
          </a:bodyPr>
          <a:lstStyle/>
          <a:p>
            <a:r>
              <a:rPr lang="en-US" sz="3600" b="1" dirty="0" smtClean="0"/>
              <a:t>Simple Shapes</a:t>
            </a:r>
          </a:p>
          <a:p>
            <a:r>
              <a:rPr lang="en-US" sz="3600" dirty="0" smtClean="0"/>
              <a:t>Let us start with some of the simplest shapes: </a:t>
            </a:r>
            <a:endParaRPr lang="en-US" sz="3600" dirty="0"/>
          </a:p>
        </p:txBody>
      </p:sp>
      <p:sp>
        <p:nvSpPr>
          <p:cNvPr id="29698" name="AutoShape 2" descr="http://www.mathsisfun.com/geometry/images/blue-shapes-thumb.jpg"/>
          <p:cNvSpPr>
            <a:spLocks noChangeAspect="1" noChangeArrowheads="1"/>
          </p:cNvSpPr>
          <p:nvPr/>
        </p:nvSpPr>
        <p:spPr bwMode="auto">
          <a:xfrm>
            <a:off x="63500" y="-136525"/>
            <a:ext cx="1828800" cy="866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http://www.mathsisfun.com/geometry/images/blue-shapes-thumb.jpg"/>
          <p:cNvSpPr>
            <a:spLocks noChangeAspect="1" noChangeArrowheads="1"/>
          </p:cNvSpPr>
          <p:nvPr/>
        </p:nvSpPr>
        <p:spPr bwMode="auto">
          <a:xfrm>
            <a:off x="155575" y="-411163"/>
            <a:ext cx="1828800" cy="866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http://www.mathsisfun.com/geometry/images/blue-shapes-thumb.jpg"/>
          <p:cNvSpPr>
            <a:spLocks noChangeAspect="1" noChangeArrowheads="1"/>
          </p:cNvSpPr>
          <p:nvPr/>
        </p:nvSpPr>
        <p:spPr bwMode="auto">
          <a:xfrm>
            <a:off x="155575" y="-411163"/>
            <a:ext cx="1828800" cy="866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http://www.mathsisfun.com/geometry/images/blue-shapes-thumb.jpg"/>
          <p:cNvSpPr>
            <a:spLocks noChangeAspect="1" noChangeArrowheads="1"/>
          </p:cNvSpPr>
          <p:nvPr/>
        </p:nvSpPr>
        <p:spPr bwMode="auto">
          <a:xfrm>
            <a:off x="155575" y="-411163"/>
            <a:ext cx="1828800" cy="866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06" name="Picture 10" descr="http://www.mathsisfun.com/geometry/images/blue-shapes-thumb.jpg"/>
          <p:cNvPicPr>
            <a:picLocks noChangeAspect="1" noChangeArrowheads="1"/>
          </p:cNvPicPr>
          <p:nvPr/>
        </p:nvPicPr>
        <p:blipFill>
          <a:blip r:embed="rId2"/>
          <a:srcRect/>
          <a:stretch>
            <a:fillRect/>
          </a:stretch>
        </p:blipFill>
        <p:spPr bwMode="auto">
          <a:xfrm>
            <a:off x="990600" y="2819400"/>
            <a:ext cx="7074032" cy="3352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001000" cy="5078313"/>
          </a:xfrm>
          <a:prstGeom prst="rect">
            <a:avLst/>
          </a:prstGeom>
        </p:spPr>
        <p:txBody>
          <a:bodyPr wrap="square">
            <a:spAutoFit/>
          </a:bodyPr>
          <a:lstStyle/>
          <a:p>
            <a:r>
              <a:rPr lang="en-US" sz="3600" b="1" dirty="0" smtClean="0"/>
              <a:t>Properties</a:t>
            </a:r>
          </a:p>
          <a:p>
            <a:r>
              <a:rPr lang="en-US" sz="3600" dirty="0" smtClean="0"/>
              <a:t>Solids have </a:t>
            </a:r>
            <a:r>
              <a:rPr lang="en-US" sz="3600" i="1" dirty="0" smtClean="0"/>
              <a:t>properties</a:t>
            </a:r>
            <a:r>
              <a:rPr lang="en-US" sz="3600" dirty="0" smtClean="0"/>
              <a:t> (special things about them), such as:</a:t>
            </a:r>
          </a:p>
          <a:p>
            <a:r>
              <a:rPr lang="en-US" sz="3600" b="1" dirty="0" smtClean="0"/>
              <a:t>volume</a:t>
            </a:r>
            <a:r>
              <a:rPr lang="en-US" sz="3600" dirty="0" smtClean="0"/>
              <a:t> (think of how much water it could hold)</a:t>
            </a:r>
          </a:p>
          <a:p>
            <a:r>
              <a:rPr lang="en-US" sz="3600" b="1" dirty="0" smtClean="0"/>
              <a:t>surface area </a:t>
            </a:r>
            <a:r>
              <a:rPr lang="en-US" sz="3600" dirty="0" smtClean="0"/>
              <a:t>(think of the area you would have to paint)</a:t>
            </a:r>
          </a:p>
          <a:p>
            <a:r>
              <a:rPr lang="en-US" sz="3600" dirty="0" smtClean="0"/>
              <a:t>how many vertices (corner points), faces and edges they have</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TotalTime>
  <Words>1109</Words>
  <Application>Microsoft Office PowerPoint</Application>
  <PresentationFormat>On-screen Show (4:3)</PresentationFormat>
  <Paragraphs>81</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17. UNIT. 3.</dc:title>
  <dc:creator>Samina Saleem</dc:creator>
  <cp:lastModifiedBy>Microsoft account</cp:lastModifiedBy>
  <cp:revision>49</cp:revision>
  <dcterms:created xsi:type="dcterms:W3CDTF">2014-07-02T12:05:51Z</dcterms:created>
  <dcterms:modified xsi:type="dcterms:W3CDTF">2021-12-16T16:16:15Z</dcterms:modified>
</cp:coreProperties>
</file>