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8" r:id="rId3"/>
    <p:sldId id="257" r:id="rId4"/>
    <p:sldId id="259" r:id="rId5"/>
    <p:sldId id="260" r:id="rId6"/>
    <p:sldId id="261" r:id="rId7"/>
    <p:sldId id="262" r:id="rId8"/>
    <p:sldId id="263" r:id="rId9"/>
    <p:sldId id="270" r:id="rId10"/>
    <p:sldId id="264" r:id="rId11"/>
    <p:sldId id="265" r:id="rId12"/>
    <p:sldId id="271" r:id="rId13"/>
    <p:sldId id="266" r:id="rId14"/>
    <p:sldId id="267" r:id="rId15"/>
    <p:sldId id="272" r:id="rId16"/>
    <p:sldId id="269"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2C2D96-A22B-4ADA-8E05-2391DE358216}" type="datetimeFigureOut">
              <a:rPr lang="en-IN" smtClean="0"/>
              <a:t>12-07-2023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1E1545-3F18-4EDB-AB1E-D12CAA648D04}" type="slidenum">
              <a:rPr lang="en-IN" smtClean="0"/>
              <a:t>‹#›</a:t>
            </a:fld>
            <a:endParaRPr lang="en-IN"/>
          </a:p>
        </p:txBody>
      </p:sp>
    </p:spTree>
    <p:extLst>
      <p:ext uri="{BB962C8B-B14F-4D97-AF65-F5344CB8AC3E}">
        <p14:creationId xmlns:p14="http://schemas.microsoft.com/office/powerpoint/2010/main" val="310366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2E1496-D8B1-4FDC-98A5-AD2561A2EE12}"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AD3855-5B08-4570-810C-DE4498675D2C}"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FC1B1A-3400-4A09-B018-5620D6ADA4AF}"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33EE65E-8B04-4250-B4A9-5C65F355F1A2}" type="datetimeFigureOut">
              <a:rPr lang="en-US" dirty="0"/>
              <a:t>7/12/2023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4F5881F-8E44-4F15-AB98-80B7869E49CA}" type="datetimeFigureOut">
              <a:rPr lang="en-US" dirty="0"/>
              <a:t>7/12/2023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7/12/2023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7/12/2023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7/12/2023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7/12/2023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B8E44C4-3D72-4D6E-86A4-F5491DC49E6D}"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7/12/2023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91" y="2733709"/>
            <a:ext cx="8680765" cy="1373070"/>
          </a:xfrm>
        </p:spPr>
        <p:txBody>
          <a:bodyPr/>
          <a:lstStyle/>
          <a:p>
            <a:pPr algn="ctr"/>
            <a:r>
              <a:rPr lang="en-US" dirty="0" smtClean="0"/>
              <a:t>DEVELOPMENT OF FINGERPRINTS</a:t>
            </a:r>
            <a:endParaRPr lang="en-IN" dirty="0"/>
          </a:p>
        </p:txBody>
      </p:sp>
      <p:sp>
        <p:nvSpPr>
          <p:cNvPr id="3" name="Subtitle 2"/>
          <p:cNvSpPr>
            <a:spLocks noGrp="1"/>
          </p:cNvSpPr>
          <p:nvPr>
            <p:ph type="subTitle" idx="1"/>
          </p:nvPr>
        </p:nvSpPr>
        <p:spPr/>
        <p:txBody>
          <a:bodyPr/>
          <a:lstStyle/>
          <a:p>
            <a:pPr algn="ctr"/>
            <a:r>
              <a:rPr lang="en-US" dirty="0" smtClean="0"/>
              <a:t>CHAPTER 6</a:t>
            </a:r>
            <a:endParaRPr lang="en-IN" dirty="0"/>
          </a:p>
        </p:txBody>
      </p:sp>
    </p:spTree>
    <p:extLst>
      <p:ext uri="{BB962C8B-B14F-4D97-AF65-F5344CB8AC3E}">
        <p14:creationId xmlns:p14="http://schemas.microsoft.com/office/powerpoint/2010/main" val="2421049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6834" y="522515"/>
            <a:ext cx="9509760" cy="5909310"/>
          </a:xfrm>
          <a:prstGeom prst="rect">
            <a:avLst/>
          </a:prstGeom>
          <a:noFill/>
        </p:spPr>
        <p:txBody>
          <a:bodyPr wrap="square" rtlCol="0">
            <a:spAutoFit/>
          </a:bodyPr>
          <a:lstStyle/>
          <a:p>
            <a:r>
              <a:rPr lang="en-US" sz="2000" dirty="0" smtClean="0"/>
              <a:t>FUMING METHODS</a:t>
            </a:r>
          </a:p>
          <a:p>
            <a:endParaRPr lang="en-US" sz="2000" dirty="0"/>
          </a:p>
          <a:p>
            <a:r>
              <a:rPr lang="en-US" sz="2000" dirty="0"/>
              <a:t>The fuming method of developing latent prints is a technique that uses cyanoacrylate vapor to make the invisible fingerprints visible. Here are the steps for using the fuming method</a:t>
            </a:r>
            <a:r>
              <a:rPr lang="en-US" sz="2000" dirty="0" smtClean="0"/>
              <a:t>:</a:t>
            </a:r>
          </a:p>
          <a:p>
            <a:endParaRPr lang="en-US" sz="2000" dirty="0"/>
          </a:p>
          <a:p>
            <a:pPr marL="342900" indent="-342900">
              <a:buFont typeface="Arial" panose="020B0604020202020204" pitchFamily="34" charset="0"/>
              <a:buChar char="•"/>
            </a:pPr>
            <a:r>
              <a:rPr lang="en-US" sz="2000" dirty="0"/>
              <a:t>Place the object containing the latent print into a fuming chamber, which can be a commercially available chamber or one that is constructed specifically for this purpose</a:t>
            </a:r>
            <a:r>
              <a:rPr lang="en-US" sz="2000" dirty="0" smtClean="0"/>
              <a:t>.</a:t>
            </a:r>
          </a:p>
          <a:p>
            <a:endParaRPr lang="en-US" sz="2000" dirty="0"/>
          </a:p>
          <a:p>
            <a:pPr marL="342900" indent="-342900">
              <a:buFont typeface="Arial" panose="020B0604020202020204" pitchFamily="34" charset="0"/>
              <a:buChar char="•"/>
            </a:pPr>
            <a:r>
              <a:rPr lang="en-US" sz="2000" dirty="0"/>
              <a:t>Place a small amount of cyanoacrylate, also known as superglue, onto a hot plate or in a separate container inside the chamber</a:t>
            </a:r>
            <a:r>
              <a:rPr lang="en-US" sz="2000" dirty="0" smtClean="0"/>
              <a:t>.</a:t>
            </a:r>
          </a:p>
          <a:p>
            <a:endParaRPr lang="en-US" sz="2000" dirty="0"/>
          </a:p>
          <a:p>
            <a:pPr marL="342900" indent="-342900">
              <a:buFont typeface="Arial" panose="020B0604020202020204" pitchFamily="34" charset="0"/>
              <a:buChar char="•"/>
            </a:pPr>
            <a:r>
              <a:rPr lang="en-US" sz="2000" dirty="0"/>
              <a:t>Heat the cyanoacrylate until it vaporizes and forms a white smoke</a:t>
            </a:r>
            <a:r>
              <a:rPr lang="en-US" sz="2000" dirty="0" smtClean="0"/>
              <a:t>.</a:t>
            </a:r>
          </a:p>
          <a:p>
            <a:endParaRPr lang="en-US" sz="2000" dirty="0"/>
          </a:p>
          <a:p>
            <a:pPr marL="342900" indent="-342900">
              <a:buFont typeface="Arial" panose="020B0604020202020204" pitchFamily="34" charset="0"/>
              <a:buChar char="•"/>
            </a:pPr>
            <a:r>
              <a:rPr lang="en-US" sz="2000" dirty="0"/>
              <a:t>Allow the cyanoacrylate vapor to circulate in the chamber for several minutes. The vapor will react with the amino acids and other substances in the print residue, forming a white, visible print.</a:t>
            </a:r>
          </a:p>
          <a:p>
            <a:endParaRPr lang="en-IN" sz="2000" dirty="0"/>
          </a:p>
        </p:txBody>
      </p:sp>
    </p:spTree>
    <p:extLst>
      <p:ext uri="{BB962C8B-B14F-4D97-AF65-F5344CB8AC3E}">
        <p14:creationId xmlns:p14="http://schemas.microsoft.com/office/powerpoint/2010/main" val="3214229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7829" y="1306286"/>
            <a:ext cx="9901646" cy="4370427"/>
          </a:xfrm>
          <a:prstGeom prst="rect">
            <a:avLst/>
          </a:prstGeom>
          <a:noFill/>
        </p:spPr>
        <p:txBody>
          <a:bodyPr wrap="square" rtlCol="0">
            <a:spAutoFit/>
          </a:bodyPr>
          <a:lstStyle/>
          <a:p>
            <a:pPr marL="285750" indent="-285750">
              <a:buFont typeface="Arial" panose="020B0604020202020204" pitchFamily="34" charset="0"/>
              <a:buChar char="•"/>
            </a:pPr>
            <a:r>
              <a:rPr lang="en-US" sz="2000" dirty="0"/>
              <a:t>After the fuming process is complete, remove the object from the chamber and allow it to </a:t>
            </a:r>
            <a:r>
              <a:rPr lang="en-US" sz="2000" dirty="0" smtClean="0"/>
              <a:t>cool.</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smtClean="0"/>
              <a:t>To </a:t>
            </a:r>
            <a:r>
              <a:rPr lang="en-US" sz="2000" dirty="0"/>
              <a:t>preserve the print, it can be lifted using tape or a lifting device and transferred to a fingerprint card for further analysis and comparison</a:t>
            </a:r>
            <a:r>
              <a:rPr lang="en-US" sz="2000" dirty="0" smtClean="0"/>
              <a: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a:p>
          <a:p>
            <a:r>
              <a:rPr lang="en-US" sz="2000" dirty="0"/>
              <a:t>The fuming method is an effective way to develop latent prints on nonporous surfaces such as metal, glass, and plastic. It is important to note that this method may not be suitable for all surfaces and situations, and other development methods such as chemical reagents or powder may be more appropriate. In addition, the fuming process can be hazardous if not done properly, and appropriate safety precautions should be taken.</a:t>
            </a:r>
          </a:p>
          <a:p>
            <a:endParaRPr lang="en-IN" sz="2000" dirty="0"/>
          </a:p>
        </p:txBody>
      </p:sp>
    </p:spTree>
    <p:extLst>
      <p:ext uri="{BB962C8B-B14F-4D97-AF65-F5344CB8AC3E}">
        <p14:creationId xmlns:p14="http://schemas.microsoft.com/office/powerpoint/2010/main" val="2091019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7886" y="1071155"/>
            <a:ext cx="6648994" cy="4637314"/>
          </a:xfrm>
          <a:prstGeom prst="rect">
            <a:avLst/>
          </a:prstGeom>
        </p:spPr>
      </p:pic>
    </p:spTree>
    <p:extLst>
      <p:ext uri="{BB962C8B-B14F-4D97-AF65-F5344CB8AC3E}">
        <p14:creationId xmlns:p14="http://schemas.microsoft.com/office/powerpoint/2010/main" val="3704698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9714" y="966651"/>
            <a:ext cx="9065623" cy="5293757"/>
          </a:xfrm>
          <a:prstGeom prst="rect">
            <a:avLst/>
          </a:prstGeom>
          <a:noFill/>
        </p:spPr>
        <p:txBody>
          <a:bodyPr wrap="square" rtlCol="0">
            <a:spAutoFit/>
          </a:bodyPr>
          <a:lstStyle/>
          <a:p>
            <a:r>
              <a:rPr lang="en-US" sz="2000" dirty="0" smtClean="0"/>
              <a:t>CHEMICAL METHODS:-</a:t>
            </a:r>
          </a:p>
          <a:p>
            <a:endParaRPr lang="en-US" sz="2000" dirty="0"/>
          </a:p>
          <a:p>
            <a:r>
              <a:rPr lang="en-US" sz="2000" dirty="0"/>
              <a:t>Chemical methods of developing latent prints involve the use of chemical reagents that react with the substances in the print residue to make the print visible. Here are some common chemical methods of developing latent prints</a:t>
            </a:r>
            <a:r>
              <a:rPr lang="en-US" sz="2000" dirty="0" smtClean="0"/>
              <a:t>:</a:t>
            </a:r>
          </a:p>
          <a:p>
            <a:endParaRPr lang="en-US" sz="2000" dirty="0"/>
          </a:p>
          <a:p>
            <a:pPr marL="342900" indent="-342900">
              <a:buFont typeface="Arial" panose="020B0604020202020204" pitchFamily="34" charset="0"/>
              <a:buChar char="•"/>
            </a:pPr>
            <a:r>
              <a:rPr lang="en-US" sz="2000" u="sng" dirty="0"/>
              <a:t>Ninhydrin</a:t>
            </a:r>
            <a:r>
              <a:rPr lang="en-US" sz="2000" dirty="0"/>
              <a:t>: Ninhydrin is a chemical reagent that reacts with amino acids in sweat to create a purple or blue color. The item containing the latent print is sprayed with a solution of </a:t>
            </a:r>
            <a:r>
              <a:rPr lang="en-US" sz="2000" dirty="0" err="1"/>
              <a:t>ninhydrin</a:t>
            </a:r>
            <a:r>
              <a:rPr lang="en-US" sz="2000" dirty="0"/>
              <a:t>, which is then heated to speed up the reaction. The print will become visible within a few hours</a:t>
            </a:r>
            <a:r>
              <a:rPr lang="en-US" sz="2000" dirty="0" smtClean="0"/>
              <a:t>.</a:t>
            </a:r>
          </a:p>
          <a:p>
            <a:endParaRPr lang="en-US" sz="2000" dirty="0"/>
          </a:p>
          <a:p>
            <a:pPr marL="342900" indent="-342900">
              <a:buFont typeface="Arial" panose="020B0604020202020204" pitchFamily="34" charset="0"/>
              <a:buChar char="•"/>
            </a:pPr>
            <a:r>
              <a:rPr lang="en-US" sz="2000" u="sng" dirty="0"/>
              <a:t>DFO</a:t>
            </a:r>
            <a:r>
              <a:rPr lang="en-US" sz="2000" dirty="0"/>
              <a:t> (1,8-Diazafluoren-9-one): DFO is a chemical that reacts with the fatty acids in the print residue. The item containing the latent print is dipped in a solution of DFO and then exposed to UV light. The print will appear as a yellow or orange color.</a:t>
            </a:r>
          </a:p>
          <a:p>
            <a:endParaRPr lang="en-IN" sz="2000" dirty="0"/>
          </a:p>
        </p:txBody>
      </p:sp>
    </p:spTree>
    <p:extLst>
      <p:ext uri="{BB962C8B-B14F-4D97-AF65-F5344CB8AC3E}">
        <p14:creationId xmlns:p14="http://schemas.microsoft.com/office/powerpoint/2010/main" val="2254680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3143" y="1267097"/>
            <a:ext cx="10097588" cy="4708981"/>
          </a:xfrm>
          <a:prstGeom prst="rect">
            <a:avLst/>
          </a:prstGeom>
          <a:noFill/>
        </p:spPr>
        <p:txBody>
          <a:bodyPr wrap="square" rtlCol="0">
            <a:spAutoFit/>
          </a:bodyPr>
          <a:lstStyle/>
          <a:p>
            <a:pPr marL="342900" indent="-342900">
              <a:buFont typeface="Arial" panose="020B0604020202020204" pitchFamily="34" charset="0"/>
              <a:buChar char="•"/>
            </a:pPr>
            <a:r>
              <a:rPr lang="en-US" sz="2000" u="sng" dirty="0"/>
              <a:t>Silver Nitrate</a:t>
            </a:r>
            <a:r>
              <a:rPr lang="en-US" sz="2000" dirty="0"/>
              <a:t>: Silver nitrate is a chemical reagent that reacts with chloride ions in the print residue to create a silver chloride precipitate. The item containing the latent print is dipped in a solution of silver nitrate, and then exposed to UV light. The print will appear as a black or brown color</a:t>
            </a:r>
            <a:r>
              <a:rPr lang="en-US" sz="2000" dirty="0" smtClean="0"/>
              <a:t>.</a:t>
            </a:r>
          </a:p>
          <a:p>
            <a:endParaRPr lang="en-US" sz="2000" dirty="0"/>
          </a:p>
          <a:p>
            <a:pPr marL="342900" indent="-342900">
              <a:buFont typeface="Arial" panose="020B0604020202020204" pitchFamily="34" charset="0"/>
              <a:buChar char="•"/>
            </a:pPr>
            <a:r>
              <a:rPr lang="en-US" sz="2000" u="sng" dirty="0"/>
              <a:t>Physical Developer</a:t>
            </a:r>
            <a:r>
              <a:rPr lang="en-US" sz="2000" dirty="0"/>
              <a:t>: Physical developer is a chemical reagent that reacts with the metal ions in the print residue. The item containing the latent print is soaked in a solution of physical developer, which will react with the metal ions and create a visible print. The print will appear as a black or brown color</a:t>
            </a:r>
            <a:r>
              <a:rPr lang="en-US" sz="2000" dirty="0" smtClean="0"/>
              <a:t>.</a:t>
            </a:r>
          </a:p>
          <a:p>
            <a:endParaRPr lang="en-US" sz="2000" dirty="0"/>
          </a:p>
          <a:p>
            <a:r>
              <a:rPr lang="en-US" sz="2000" dirty="0"/>
              <a:t>It is important to note that chemical methods of developing latent prints may not be suitable for all surfaces and situations, and alternative methods such as powder or cyanoacrylate fuming may be more appropriate. In addition, some chemicals used in the process may be hazardous, and appropriate safety precautions should be taken.</a:t>
            </a:r>
          </a:p>
          <a:p>
            <a:endParaRPr lang="en-IN" sz="2000" dirty="0"/>
          </a:p>
        </p:txBody>
      </p:sp>
    </p:spTree>
    <p:extLst>
      <p:ext uri="{BB962C8B-B14F-4D97-AF65-F5344CB8AC3E}">
        <p14:creationId xmlns:p14="http://schemas.microsoft.com/office/powerpoint/2010/main" val="2895531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6548" y="1345474"/>
            <a:ext cx="8334103" cy="4441372"/>
          </a:xfrm>
          <a:prstGeom prst="rect">
            <a:avLst/>
          </a:prstGeom>
        </p:spPr>
      </p:pic>
    </p:spTree>
    <p:extLst>
      <p:ext uri="{BB962C8B-B14F-4D97-AF65-F5344CB8AC3E}">
        <p14:creationId xmlns:p14="http://schemas.microsoft.com/office/powerpoint/2010/main" val="2136740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6651" y="1005840"/>
            <a:ext cx="8882743" cy="4401205"/>
          </a:xfrm>
          <a:prstGeom prst="rect">
            <a:avLst/>
          </a:prstGeom>
          <a:noFill/>
        </p:spPr>
        <p:txBody>
          <a:bodyPr wrap="square" rtlCol="0">
            <a:spAutoFit/>
          </a:bodyPr>
          <a:lstStyle/>
          <a:p>
            <a:r>
              <a:rPr lang="en-US" sz="2000" dirty="0" smtClean="0"/>
              <a:t>INSTRUMENT USE FOR DEVELOPING</a:t>
            </a:r>
          </a:p>
          <a:p>
            <a:endParaRPr lang="en-US" sz="2000" dirty="0"/>
          </a:p>
          <a:p>
            <a:pPr marL="342900" indent="-342900">
              <a:buFont typeface="Arial" panose="020B0604020202020204" pitchFamily="34" charset="0"/>
              <a:buChar char="•"/>
            </a:pPr>
            <a:r>
              <a:rPr lang="en-US" sz="2000" dirty="0" smtClean="0"/>
              <a:t>Forensic </a:t>
            </a:r>
            <a:r>
              <a:rPr lang="en-US" sz="2000" dirty="0"/>
              <a:t>Light Source: A forensic light source is used to examine evidence under different wavelengths of light, such as ultraviolet or infrared light, to enhance the visibility of latent fingerprints. The light source can also be used to detect trace evidence such as hair or fibers</a:t>
            </a:r>
            <a:r>
              <a:rPr lang="en-US" sz="2000" dirty="0" smtClean="0"/>
              <a:t>.</a:t>
            </a:r>
          </a:p>
          <a:p>
            <a:endParaRPr lang="en-US" sz="2000" dirty="0"/>
          </a:p>
          <a:p>
            <a:pPr marL="342900" indent="-342900">
              <a:buFont typeface="Arial" panose="020B0604020202020204" pitchFamily="34" charset="0"/>
              <a:buChar char="•"/>
            </a:pPr>
            <a:r>
              <a:rPr lang="en-US" sz="2000" dirty="0"/>
              <a:t>Electron Microscope: An electron microscope is used to examine the three-dimensional structure of latent prints and can provide detailed information about the composition and morphology of the print residue. This instrument is often used in conjunction with other methods such as chemical or powder methods to provide a more complete picture of the latent print.</a:t>
            </a:r>
          </a:p>
          <a:p>
            <a:endParaRPr lang="en-IN" sz="2000" dirty="0"/>
          </a:p>
        </p:txBody>
      </p:sp>
    </p:spTree>
    <p:extLst>
      <p:ext uri="{BB962C8B-B14F-4D97-AF65-F5344CB8AC3E}">
        <p14:creationId xmlns:p14="http://schemas.microsoft.com/office/powerpoint/2010/main" val="2748647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3143" y="1332411"/>
            <a:ext cx="9849394"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a:t>X-ray Fluorescence (XRF) Spectrometer: XRF spectrometry is used to identify the elemental composition of the print residue, which can help to determine the source of the print and provide additional evidence for the investigation</a:t>
            </a:r>
            <a:r>
              <a:rPr lang="en-US" sz="2000" dirty="0" smtClean="0"/>
              <a:t>.</a:t>
            </a:r>
          </a:p>
          <a:p>
            <a:endParaRPr lang="en-US" sz="2000" dirty="0"/>
          </a:p>
          <a:p>
            <a:pPr marL="342900" indent="-342900">
              <a:buFont typeface="Arial" panose="020B0604020202020204" pitchFamily="34" charset="0"/>
              <a:buChar char="•"/>
            </a:pPr>
            <a:r>
              <a:rPr lang="en-US" sz="2000" dirty="0"/>
              <a:t>Mass Spectrometer: A mass spectrometer is used to analyze the chemical composition of the print residue. This instrument is often used in conjunction with other methods such as gas chromatography to identify specific compounds present in the print residue.</a:t>
            </a:r>
          </a:p>
          <a:p>
            <a:endParaRPr lang="en-US" sz="2000" dirty="0" smtClean="0"/>
          </a:p>
          <a:p>
            <a:r>
              <a:rPr lang="en-US" sz="2000" dirty="0"/>
              <a:t>It is important to note that the use of these instruments requires specialized training and expertise, and they may not be available in all forensic laboratories. Moreover, instrumental methods are often used in conjunction with other methods such as chemical or powder methods to provide a more complete picture of the latent print.</a:t>
            </a:r>
            <a:endParaRPr lang="en-IN" sz="2000" dirty="0"/>
          </a:p>
        </p:txBody>
      </p:sp>
    </p:spTree>
    <p:extLst>
      <p:ext uri="{BB962C8B-B14F-4D97-AF65-F5344CB8AC3E}">
        <p14:creationId xmlns:p14="http://schemas.microsoft.com/office/powerpoint/2010/main" val="3546125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817" y="156754"/>
            <a:ext cx="11795760" cy="6555641"/>
          </a:xfrm>
          <a:prstGeom prst="rect">
            <a:avLst/>
          </a:prstGeom>
          <a:noFill/>
        </p:spPr>
        <p:txBody>
          <a:bodyPr wrap="square" rtlCol="0">
            <a:spAutoFit/>
          </a:bodyPr>
          <a:lstStyle/>
          <a:p>
            <a:r>
              <a:rPr lang="en-US" sz="2000" dirty="0" smtClean="0"/>
              <a:t>CHANCE PRINTS</a:t>
            </a:r>
          </a:p>
          <a:p>
            <a:endParaRPr lang="en-US" sz="2000" dirty="0" smtClean="0"/>
          </a:p>
          <a:p>
            <a:r>
              <a:rPr lang="en-US" sz="2000" dirty="0" smtClean="0"/>
              <a:t>Chance </a:t>
            </a:r>
            <a:r>
              <a:rPr lang="en-US" sz="2000" dirty="0"/>
              <a:t>prints are impressions left behind by the friction ridge skin of fingers, palms, or feet that are typically invisible to the naked eye. These impressions are created when sweat, oils, or other substances from the skin are transferred onto a surface, such as a door handle, window, or other object</a:t>
            </a:r>
            <a:r>
              <a:rPr lang="en-US" sz="2000" dirty="0" smtClean="0"/>
              <a:t>.</a:t>
            </a:r>
          </a:p>
          <a:p>
            <a:endParaRPr lang="en-US" sz="2000" dirty="0"/>
          </a:p>
          <a:p>
            <a:r>
              <a:rPr lang="en-US" sz="2000" dirty="0"/>
              <a:t>Latent prints can be found at crime scenes and are a valuable type of physical evidence in criminal investigations. They can be used to identify suspects or confirm the presence of individuals at a crime scene. The analysis and comparison of latent prints requires specialized training and expertise in forensic science</a:t>
            </a:r>
            <a:r>
              <a:rPr lang="en-US" sz="2000" dirty="0" smtClean="0"/>
              <a:t>.</a:t>
            </a:r>
          </a:p>
          <a:p>
            <a:endParaRPr lang="en-US" sz="2000" dirty="0"/>
          </a:p>
          <a:p>
            <a:r>
              <a:rPr lang="en-US" sz="2000" dirty="0"/>
              <a:t>To make latent prints visible, forensic examiners use a variety of techniques, such as dusting with fingerprint powder, using chemical reagents to enhance the print, or using alternate light sources to visualize the print. Once the latent print is visible, it can be photographed or lifted from the surface using tape or other methods for further analysis and comparison</a:t>
            </a:r>
            <a:r>
              <a:rPr lang="en-US" sz="2000" dirty="0" smtClean="0"/>
              <a:t>.</a:t>
            </a:r>
          </a:p>
          <a:p>
            <a:endParaRPr lang="en-US" sz="2000" dirty="0"/>
          </a:p>
          <a:p>
            <a:r>
              <a:rPr lang="en-US" sz="2000" dirty="0"/>
              <a:t>Latent prints are unique to each individual and are considered a reliable form of identification. Because of this, latent prints are often used by law enforcement agencies as a means of identifying individuals and linking them to crimes.</a:t>
            </a:r>
          </a:p>
          <a:p>
            <a:endParaRPr lang="en-IN" sz="2000" dirty="0"/>
          </a:p>
        </p:txBody>
      </p:sp>
    </p:spTree>
    <p:extLst>
      <p:ext uri="{BB962C8B-B14F-4D97-AF65-F5344CB8AC3E}">
        <p14:creationId xmlns:p14="http://schemas.microsoft.com/office/powerpoint/2010/main" val="3258457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2960" y="610136"/>
            <a:ext cx="9718765" cy="6247864"/>
          </a:xfrm>
          <a:prstGeom prst="rect">
            <a:avLst/>
          </a:prstGeom>
          <a:noFill/>
        </p:spPr>
        <p:txBody>
          <a:bodyPr wrap="square" rtlCol="0">
            <a:spAutoFit/>
          </a:bodyPr>
          <a:lstStyle/>
          <a:p>
            <a:r>
              <a:rPr lang="en-US" sz="2000" dirty="0" smtClean="0"/>
              <a:t>TYPES OF CHANCE PRINTS AT CRIME SCENE</a:t>
            </a:r>
          </a:p>
          <a:p>
            <a:endParaRPr lang="en-US" sz="2000" dirty="0" smtClean="0"/>
          </a:p>
          <a:p>
            <a:r>
              <a:rPr lang="en-US" sz="2000" dirty="0"/>
              <a:t>Fingerprints</a:t>
            </a:r>
            <a:r>
              <a:rPr lang="en-US" sz="2000" dirty="0" smtClean="0"/>
              <a:t>:</a:t>
            </a:r>
          </a:p>
          <a:p>
            <a:r>
              <a:rPr lang="en-US" sz="2000" dirty="0" smtClean="0"/>
              <a:t> </a:t>
            </a:r>
            <a:r>
              <a:rPr lang="en-US" sz="2000" dirty="0"/>
              <a:t>Fingerprints are the most common type of chance print found at a crime scene. They are left when someone touches a surface and </a:t>
            </a:r>
            <a:r>
              <a:rPr lang="en-US" sz="2000" dirty="0" smtClean="0"/>
              <a:t>leaves </a:t>
            </a:r>
            <a:r>
              <a:rPr lang="en-US" sz="2000" dirty="0"/>
              <a:t>behind a pattern of </a:t>
            </a:r>
            <a:r>
              <a:rPr lang="en-US" sz="2000" dirty="0" smtClean="0"/>
              <a:t>ridges </a:t>
            </a:r>
            <a:r>
              <a:rPr lang="en-US" sz="2000" dirty="0"/>
              <a:t>and valleys</a:t>
            </a:r>
            <a:r>
              <a:rPr lang="en-US" sz="2000" dirty="0" smtClean="0"/>
              <a:t>.</a:t>
            </a:r>
          </a:p>
          <a:p>
            <a:endParaRPr lang="en-US" sz="2000" dirty="0"/>
          </a:p>
          <a:p>
            <a:r>
              <a:rPr lang="en-US" sz="2000" dirty="0" smtClean="0"/>
              <a:t>Footprints:</a:t>
            </a:r>
          </a:p>
          <a:p>
            <a:r>
              <a:rPr lang="en-US" sz="2000" dirty="0" smtClean="0"/>
              <a:t>Footprints </a:t>
            </a:r>
            <a:r>
              <a:rPr lang="en-US" sz="2000" dirty="0"/>
              <a:t>are another common type of chance print found at a crime scene. They can be </a:t>
            </a:r>
            <a:r>
              <a:rPr lang="en-US" sz="2000" dirty="0" smtClean="0"/>
              <a:t>left when someone walks on the surface and leaves behind a pattern of ridges and valleys.</a:t>
            </a:r>
          </a:p>
          <a:p>
            <a:endParaRPr lang="en-US" sz="2000" dirty="0"/>
          </a:p>
          <a:p>
            <a:r>
              <a:rPr lang="en-US" sz="2000" dirty="0" smtClean="0"/>
              <a:t>Lip prints:- </a:t>
            </a:r>
          </a:p>
          <a:p>
            <a:r>
              <a:rPr lang="en-US" sz="2000" dirty="0" smtClean="0"/>
              <a:t>Lip </a:t>
            </a:r>
            <a:r>
              <a:rPr lang="en-US" sz="2000" dirty="0"/>
              <a:t>prints are a type of impression evidence that can be found on surfaces that have come into contact with a person's lips. Similar to friction ridge skin on the fingers and palms, the lip has a unique pattern of lines and ridges that can be used for identification purposes.</a:t>
            </a:r>
            <a:endParaRPr lang="en-US" sz="2000" dirty="0" smtClean="0"/>
          </a:p>
          <a:p>
            <a:endParaRPr lang="en-US" sz="2000" dirty="0"/>
          </a:p>
          <a:p>
            <a:endParaRPr lang="en-US" sz="2000" dirty="0"/>
          </a:p>
          <a:p>
            <a:endParaRPr lang="en-IN" sz="2000" dirty="0"/>
          </a:p>
        </p:txBody>
      </p:sp>
    </p:spTree>
    <p:extLst>
      <p:ext uri="{BB962C8B-B14F-4D97-AF65-F5344CB8AC3E}">
        <p14:creationId xmlns:p14="http://schemas.microsoft.com/office/powerpoint/2010/main" val="1372959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7280" y="1084217"/>
            <a:ext cx="10136777" cy="4401205"/>
          </a:xfrm>
          <a:prstGeom prst="rect">
            <a:avLst/>
          </a:prstGeom>
          <a:noFill/>
        </p:spPr>
        <p:txBody>
          <a:bodyPr wrap="square" rtlCol="0">
            <a:spAutoFit/>
          </a:bodyPr>
          <a:lstStyle/>
          <a:p>
            <a:r>
              <a:rPr lang="en-US" sz="2000" dirty="0" smtClean="0"/>
              <a:t>PALM PRINTS:- </a:t>
            </a:r>
          </a:p>
          <a:p>
            <a:r>
              <a:rPr lang="en-US" sz="2000" dirty="0" smtClean="0"/>
              <a:t>Palm </a:t>
            </a:r>
            <a:r>
              <a:rPr lang="en-US" sz="2000" dirty="0"/>
              <a:t>prints are impressions left by the friction ridge skin on the palms of the hands. Like fingerprints, palm prints are unique to each individual and can be used for identification purposes in criminal investigations</a:t>
            </a:r>
            <a:r>
              <a:rPr lang="en-US" sz="2000" dirty="0" smtClean="0"/>
              <a:t>.</a:t>
            </a:r>
          </a:p>
          <a:p>
            <a:endParaRPr lang="en-US" sz="2000" dirty="0"/>
          </a:p>
          <a:p>
            <a:r>
              <a:rPr lang="en-US" sz="2000" dirty="0"/>
              <a:t>Palm prints can be left behind at crime scenes when an individual touches a surface with their palm, such as a door or window. They can also be left on objects that the individual handled with their palms, such as a weapon or a tool</a:t>
            </a:r>
            <a:r>
              <a:rPr lang="en-US" sz="2000" dirty="0" smtClean="0"/>
              <a:t>.</a:t>
            </a:r>
          </a:p>
          <a:p>
            <a:endParaRPr lang="en-US" sz="2000" dirty="0"/>
          </a:p>
          <a:p>
            <a:r>
              <a:rPr lang="en-US" sz="2000" dirty="0"/>
              <a:t>Palm prints are typically larger than fingerprints, and they can contain more information that can be used to identify a suspect. In addition to the pattern of ridges and lines on the palm, the presence of scars, cuts, or other features on the palm can also be used for identification.</a:t>
            </a:r>
          </a:p>
          <a:p>
            <a:endParaRPr lang="en-IN" sz="2000" dirty="0"/>
          </a:p>
        </p:txBody>
      </p:sp>
    </p:spTree>
    <p:extLst>
      <p:ext uri="{BB962C8B-B14F-4D97-AF65-F5344CB8AC3E}">
        <p14:creationId xmlns:p14="http://schemas.microsoft.com/office/powerpoint/2010/main" val="2890370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2594" y="1084217"/>
            <a:ext cx="9548949" cy="3170099"/>
          </a:xfrm>
          <a:prstGeom prst="rect">
            <a:avLst/>
          </a:prstGeom>
          <a:noFill/>
        </p:spPr>
        <p:txBody>
          <a:bodyPr wrap="square" rtlCol="0">
            <a:spAutoFit/>
          </a:bodyPr>
          <a:lstStyle/>
          <a:p>
            <a:r>
              <a:rPr lang="en-US" sz="2000" dirty="0" smtClean="0"/>
              <a:t>EAR PRINTS:-</a:t>
            </a:r>
            <a:endParaRPr lang="en-US" sz="2000" dirty="0"/>
          </a:p>
          <a:p>
            <a:r>
              <a:rPr lang="en-US" sz="2000" dirty="0" smtClean="0"/>
              <a:t>Latent </a:t>
            </a:r>
            <a:r>
              <a:rPr lang="en-US" sz="2000" dirty="0"/>
              <a:t>ear prints, also known as ear prints or ear impressions, are a type of impression evidence that can be used for identification purposes in criminal investigations. Similar to fingerprints and palm prints, the ear has a unique pattern of ridges and curves that can be used to identify individuals</a:t>
            </a:r>
            <a:r>
              <a:rPr lang="en-US" sz="2000" dirty="0" smtClean="0"/>
              <a:t>.</a:t>
            </a:r>
          </a:p>
          <a:p>
            <a:endParaRPr lang="en-US" sz="2000" dirty="0"/>
          </a:p>
          <a:p>
            <a:r>
              <a:rPr lang="en-US" sz="2000" dirty="0"/>
              <a:t>Latent ear prints can be left behind on surfaces when an individual's ear comes into contact with the surface. For example, if an individual presses their ear against a door or window, a latent ear print may be left behind.</a:t>
            </a:r>
          </a:p>
          <a:p>
            <a:endParaRPr lang="en-IN" sz="2000" dirty="0"/>
          </a:p>
        </p:txBody>
      </p:sp>
    </p:spTree>
    <p:extLst>
      <p:ext uri="{BB962C8B-B14F-4D97-AF65-F5344CB8AC3E}">
        <p14:creationId xmlns:p14="http://schemas.microsoft.com/office/powerpoint/2010/main" val="201956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1234" y="1541417"/>
            <a:ext cx="8699863" cy="3970318"/>
          </a:xfrm>
          <a:prstGeom prst="rect">
            <a:avLst/>
          </a:prstGeom>
          <a:noFill/>
        </p:spPr>
        <p:txBody>
          <a:bodyPr wrap="square" rtlCol="0">
            <a:spAutoFit/>
          </a:bodyPr>
          <a:lstStyle/>
          <a:p>
            <a:r>
              <a:rPr lang="en-IN" sz="2800" b="1" u="sng" dirty="0"/>
              <a:t>Different Development </a:t>
            </a:r>
            <a:r>
              <a:rPr lang="en-IN" sz="2800" b="1" u="sng" dirty="0" smtClean="0"/>
              <a:t>Methods</a:t>
            </a:r>
          </a:p>
          <a:p>
            <a:endParaRPr lang="en-US" sz="2800" dirty="0"/>
          </a:p>
          <a:p>
            <a:r>
              <a:rPr lang="en-IN" sz="2800" dirty="0"/>
              <a:t>POWDER DUSTING </a:t>
            </a:r>
            <a:r>
              <a:rPr lang="en-IN" sz="2800" dirty="0" smtClean="0"/>
              <a:t>METHODS</a:t>
            </a:r>
          </a:p>
          <a:p>
            <a:endParaRPr lang="en-US" sz="2800" dirty="0"/>
          </a:p>
          <a:p>
            <a:r>
              <a:rPr lang="en-IN" sz="2800" dirty="0"/>
              <a:t>FUMING METHODS </a:t>
            </a:r>
            <a:endParaRPr lang="en-IN" sz="2800" dirty="0" smtClean="0"/>
          </a:p>
          <a:p>
            <a:endParaRPr lang="en-US" sz="2800" dirty="0"/>
          </a:p>
          <a:p>
            <a:r>
              <a:rPr lang="en-IN" sz="2800" dirty="0"/>
              <a:t>CHEMICAL </a:t>
            </a:r>
            <a:r>
              <a:rPr lang="en-IN" sz="2800" dirty="0" smtClean="0"/>
              <a:t>METHODS</a:t>
            </a:r>
          </a:p>
          <a:p>
            <a:endParaRPr lang="en-US" sz="2800" dirty="0"/>
          </a:p>
          <a:p>
            <a:r>
              <a:rPr lang="en-IN" sz="2800" dirty="0"/>
              <a:t>INSTRUMENTAL METHODS</a:t>
            </a:r>
          </a:p>
        </p:txBody>
      </p:sp>
    </p:spTree>
    <p:extLst>
      <p:ext uri="{BB962C8B-B14F-4D97-AF65-F5344CB8AC3E}">
        <p14:creationId xmlns:p14="http://schemas.microsoft.com/office/powerpoint/2010/main" val="4140919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1" y="470263"/>
            <a:ext cx="9875520" cy="5909310"/>
          </a:xfrm>
          <a:prstGeom prst="rect">
            <a:avLst/>
          </a:prstGeom>
          <a:noFill/>
        </p:spPr>
        <p:txBody>
          <a:bodyPr wrap="square" rtlCol="0">
            <a:spAutoFit/>
          </a:bodyPr>
          <a:lstStyle/>
          <a:p>
            <a:r>
              <a:rPr lang="en-US" sz="2000" dirty="0" smtClean="0"/>
              <a:t>POWDER METHOD</a:t>
            </a:r>
          </a:p>
          <a:p>
            <a:endParaRPr lang="en-US" sz="2000" dirty="0" smtClean="0"/>
          </a:p>
          <a:p>
            <a:r>
              <a:rPr lang="en-US" sz="2000" dirty="0"/>
              <a:t>Dusting with fingerprint powder is one of the most widely used techniques for developing latent prints. The powder is applied to the surface where the print is suspected to be present, and it adheres to the natural oils and sweat deposited in the ridges of the print</a:t>
            </a:r>
            <a:r>
              <a:rPr lang="en-US" sz="2000" dirty="0" smtClean="0"/>
              <a:t>.</a:t>
            </a:r>
          </a:p>
          <a:p>
            <a:endParaRPr lang="en-US" sz="2000" dirty="0" smtClean="0"/>
          </a:p>
          <a:p>
            <a:r>
              <a:rPr lang="en-US" sz="2000" b="1" u="sng" dirty="0"/>
              <a:t>Here are the steps for using the powder method</a:t>
            </a:r>
            <a:r>
              <a:rPr lang="en-US" sz="2000" b="1" u="sng" dirty="0" smtClean="0"/>
              <a:t>:</a:t>
            </a:r>
          </a:p>
          <a:p>
            <a:endParaRPr lang="en-US" sz="2000" b="1" u="sng" dirty="0"/>
          </a:p>
          <a:p>
            <a:pPr marL="342900" indent="-342900">
              <a:buFont typeface="Arial" panose="020B0604020202020204" pitchFamily="34" charset="0"/>
              <a:buChar char="•"/>
            </a:pPr>
            <a:r>
              <a:rPr lang="en-US" sz="2000" dirty="0"/>
              <a:t>Select the appropriate color of fingerprint powder for the surface you will be working on. Typically, black or white powder is used, but other colors may be used as well</a:t>
            </a:r>
            <a:r>
              <a:rPr lang="en-US" sz="2000" dirty="0" smtClean="0"/>
              <a:t>.</a:t>
            </a:r>
          </a:p>
          <a:p>
            <a:endParaRPr lang="en-US" sz="2000" dirty="0"/>
          </a:p>
          <a:p>
            <a:pPr marL="342900" indent="-342900">
              <a:buFont typeface="Arial" panose="020B0604020202020204" pitchFamily="34" charset="0"/>
              <a:buChar char="•"/>
            </a:pPr>
            <a:r>
              <a:rPr lang="en-US" sz="2000" dirty="0"/>
              <a:t>Use a small amount of powder on a brush or applicator, and tap off any excess powder.</a:t>
            </a:r>
          </a:p>
          <a:p>
            <a:endParaRPr lang="en-US" sz="2000" dirty="0" smtClean="0"/>
          </a:p>
          <a:p>
            <a:pPr marL="342900" indent="-342900">
              <a:buFont typeface="Arial" panose="020B0604020202020204" pitchFamily="34" charset="0"/>
              <a:buChar char="•"/>
            </a:pPr>
            <a:r>
              <a:rPr lang="en-US" sz="2000" dirty="0" smtClean="0"/>
              <a:t>Lightly </a:t>
            </a:r>
            <a:r>
              <a:rPr lang="en-US" sz="2000" dirty="0"/>
              <a:t>brush the powder onto the surface where the fingerprint is suspected to be present. Use a circular motion to apply the powder evenly.</a:t>
            </a:r>
          </a:p>
          <a:p>
            <a:endParaRPr lang="en-IN" sz="2000" dirty="0"/>
          </a:p>
        </p:txBody>
      </p:sp>
    </p:spTree>
    <p:extLst>
      <p:ext uri="{BB962C8B-B14F-4D97-AF65-F5344CB8AC3E}">
        <p14:creationId xmlns:p14="http://schemas.microsoft.com/office/powerpoint/2010/main" val="4031154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3771" y="1110343"/>
            <a:ext cx="9914709" cy="4985980"/>
          </a:xfrm>
          <a:prstGeom prst="rect">
            <a:avLst/>
          </a:prstGeom>
          <a:noFill/>
        </p:spPr>
        <p:txBody>
          <a:bodyPr wrap="square" rtlCol="0">
            <a:spAutoFit/>
          </a:bodyPr>
          <a:lstStyle/>
          <a:p>
            <a:pPr marL="342900" indent="-342900">
              <a:buFont typeface="Arial" panose="020B0604020202020204" pitchFamily="34" charset="0"/>
              <a:buChar char="•"/>
            </a:pPr>
            <a:r>
              <a:rPr lang="en-US" sz="2000" dirty="0"/>
              <a:t>Once the powder is applied, gently blow off any excess powder that has not adhered to the fingerprint residue</a:t>
            </a:r>
            <a:r>
              <a:rPr lang="en-US" sz="2000" dirty="0" smtClean="0"/>
              <a:t>.</a:t>
            </a:r>
          </a:p>
          <a:p>
            <a:endParaRPr lang="en-US" sz="2000" dirty="0"/>
          </a:p>
          <a:p>
            <a:pPr marL="342900" indent="-342900">
              <a:buFont typeface="Arial" panose="020B0604020202020204" pitchFamily="34" charset="0"/>
              <a:buChar char="•"/>
            </a:pPr>
            <a:r>
              <a:rPr lang="en-US" sz="2000" dirty="0"/>
              <a:t>The fingerprint should now be visible in the powder. Carefully lift the print using clear tape or </a:t>
            </a:r>
            <a:r>
              <a:rPr lang="en-US" sz="2000" dirty="0" smtClean="0"/>
              <a:t>lifting </a:t>
            </a:r>
            <a:r>
              <a:rPr lang="en-US" sz="2000" dirty="0"/>
              <a:t>tape</a:t>
            </a:r>
            <a:r>
              <a:rPr lang="en-US" sz="2000" dirty="0" smtClean="0"/>
              <a:t>.</a:t>
            </a:r>
          </a:p>
          <a:p>
            <a:endParaRPr lang="en-US" sz="2000" dirty="0"/>
          </a:p>
          <a:p>
            <a:pPr marL="342900" indent="-342900">
              <a:buFont typeface="Arial" panose="020B0604020202020204" pitchFamily="34" charset="0"/>
              <a:buChar char="•"/>
            </a:pPr>
            <a:r>
              <a:rPr lang="en-US" sz="2000" dirty="0"/>
              <a:t>Once the print is lifted, it can be mounted on a fingerprint card for further analysis and comparison</a:t>
            </a:r>
            <a:r>
              <a:rPr lang="en-US" sz="2000" dirty="0" smtClean="0"/>
              <a:t>.</a:t>
            </a:r>
          </a:p>
          <a:p>
            <a:endParaRPr lang="en-US" sz="2000" dirty="0"/>
          </a:p>
          <a:p>
            <a:r>
              <a:rPr lang="en-US" sz="2000" dirty="0"/>
              <a:t>It is important to note that the powder method is not always suitable for all surfaces or situations. For example, on some surfaces, the powder may not adhere well, and on others, it may damage the surface. In addition, certain conditions, such as humidity, may affect the effectiveness of the powder method. In such cases, alternative methods such as chemical reagents or cyanoacrylate fuming may be more appropriate for developing latent fingerprints.</a:t>
            </a:r>
          </a:p>
          <a:p>
            <a:endParaRPr lang="en-IN" sz="2000" dirty="0"/>
          </a:p>
        </p:txBody>
      </p:sp>
    </p:spTree>
    <p:extLst>
      <p:ext uri="{BB962C8B-B14F-4D97-AF65-F5344CB8AC3E}">
        <p14:creationId xmlns:p14="http://schemas.microsoft.com/office/powerpoint/2010/main" val="174397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2046" y="992777"/>
            <a:ext cx="9026434" cy="5185954"/>
          </a:xfrm>
          <a:prstGeom prst="rect">
            <a:avLst/>
          </a:prstGeom>
        </p:spPr>
      </p:pic>
    </p:spTree>
    <p:extLst>
      <p:ext uri="{BB962C8B-B14F-4D97-AF65-F5344CB8AC3E}">
        <p14:creationId xmlns:p14="http://schemas.microsoft.com/office/powerpoint/2010/main" val="19761288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56</TotalTime>
  <Words>1741</Words>
  <Application>Microsoft Office PowerPoint</Application>
  <PresentationFormat>Widescreen</PresentationFormat>
  <Paragraphs>98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Trebuchet MS</vt:lpstr>
      <vt:lpstr>Berlin</vt:lpstr>
      <vt:lpstr>DEVELOPMENT OF FINGERPRINTS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FINGERPRINTS</dc:title>
  <dc:creator>Vaishnavi</dc:creator>
  <cp:lastModifiedBy>HP</cp:lastModifiedBy>
  <cp:revision>6</cp:revision>
  <dcterms:created xsi:type="dcterms:W3CDTF">2023-05-08T07:37:08Z</dcterms:created>
  <dcterms:modified xsi:type="dcterms:W3CDTF">2023-07-12T01:42:42Z</dcterms:modified>
</cp:coreProperties>
</file>