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3.jpg" ContentType="image/png"/>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3"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7/12/2023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7/12/2023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7/12/2023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vidhikarya.com/legal-blog/basic-principles-of-forensic-science#Law_of_Progressive_Change" TargetMode="External"/><Relationship Id="rId3" Type="http://schemas.openxmlformats.org/officeDocument/2006/relationships/hyperlink" Target="https://www.vidhikarya.com/legal-blog/basic-principles-of-forensic-science#Law_of_Individuality" TargetMode="External"/><Relationship Id="rId7" Type="http://schemas.openxmlformats.org/officeDocument/2006/relationships/hyperlink" Target="https://www.vidhikarya.com/legal-blog/basic-principles-of-forensic-science#Principle_of_Exchange" TargetMode="External"/><Relationship Id="rId2" Type="http://schemas.openxmlformats.org/officeDocument/2006/relationships/hyperlink" Target="https://www.vidhikarya.com/legal-blog/basic-principles-of-forensic-science#7_Principles_of_Forensic_Science" TargetMode="External"/><Relationship Id="rId1" Type="http://schemas.openxmlformats.org/officeDocument/2006/relationships/slideLayout" Target="../slideLayouts/slideLayout7.xml"/><Relationship Id="rId6" Type="http://schemas.openxmlformats.org/officeDocument/2006/relationships/hyperlink" Target="https://www.vidhikarya.com/legal-blog/basic-principles-of-forensic-science#Law_of_Probability" TargetMode="External"/><Relationship Id="rId5" Type="http://schemas.openxmlformats.org/officeDocument/2006/relationships/hyperlink" Target="https://www.vidhikarya.com/legal-blog/basic-principles-of-forensic-science#Law_of_Circumstantial_Facts" TargetMode="External"/><Relationship Id="rId4" Type="http://schemas.openxmlformats.org/officeDocument/2006/relationships/hyperlink" Target="https://www.vidhikarya.com/legal-blog/basic-principles-of-forensic-science#Principle_of_Comparison" TargetMode="External"/><Relationship Id="rId9" Type="http://schemas.openxmlformats.org/officeDocument/2006/relationships/hyperlink" Target="https://www.vidhikarya.com/legal-blog/basic-principles-of-forensic-science#Principle_of_Analysi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forensicyard.com/crime-scene-reconstructio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5138" y="414625"/>
            <a:ext cx="8825658" cy="2677648"/>
          </a:xfrm>
        </p:spPr>
        <p:txBody>
          <a:bodyPr/>
          <a:lstStyle/>
          <a:p>
            <a:r>
              <a:rPr lang="en-US" dirty="0" smtClean="0"/>
              <a:t>FORENSIC SCIENCE </a:t>
            </a:r>
            <a:endParaRPr lang="en-IN" dirty="0"/>
          </a:p>
        </p:txBody>
      </p:sp>
      <p:sp>
        <p:nvSpPr>
          <p:cNvPr id="3" name="Subtitle 2"/>
          <p:cNvSpPr>
            <a:spLocks noGrp="1"/>
          </p:cNvSpPr>
          <p:nvPr>
            <p:ph type="subTitle" idx="1"/>
          </p:nvPr>
        </p:nvSpPr>
        <p:spPr>
          <a:xfrm>
            <a:off x="985138" y="2961643"/>
            <a:ext cx="8825658" cy="861420"/>
          </a:xfrm>
        </p:spPr>
        <p:txBody>
          <a:bodyPr/>
          <a:lstStyle/>
          <a:p>
            <a:r>
              <a:rPr lang="en-US" dirty="0" smtClean="0"/>
              <a:t>CHAPTER 2</a:t>
            </a:r>
            <a:endParaRPr lang="en-IN" dirty="0"/>
          </a:p>
        </p:txBody>
      </p:sp>
      <p:sp>
        <p:nvSpPr>
          <p:cNvPr id="4" name="TextBox 3"/>
          <p:cNvSpPr txBox="1"/>
          <p:nvPr/>
        </p:nvSpPr>
        <p:spPr>
          <a:xfrm>
            <a:off x="7315200" y="4585063"/>
            <a:ext cx="4232366" cy="923330"/>
          </a:xfrm>
          <a:prstGeom prst="rect">
            <a:avLst/>
          </a:prstGeom>
          <a:noFill/>
        </p:spPr>
        <p:txBody>
          <a:bodyPr wrap="square" rtlCol="0">
            <a:spAutoFit/>
          </a:bodyPr>
          <a:lstStyle/>
          <a:p>
            <a:r>
              <a:rPr lang="en-US" dirty="0">
                <a:solidFill>
                  <a:schemeClr val="bg1"/>
                </a:solidFill>
              </a:rPr>
              <a:t>VAISHNAVI VIVEK SAWANT</a:t>
            </a:r>
          </a:p>
          <a:p>
            <a:r>
              <a:rPr lang="en-US" dirty="0">
                <a:solidFill>
                  <a:schemeClr val="bg1"/>
                </a:solidFill>
              </a:rPr>
              <a:t>DEPARTMENT </a:t>
            </a:r>
            <a:r>
              <a:rPr lang="en-US" dirty="0" smtClean="0">
                <a:solidFill>
                  <a:schemeClr val="bg1"/>
                </a:solidFill>
              </a:rPr>
              <a:t>OF CRIMINOLOGY</a:t>
            </a:r>
            <a:endParaRPr lang="en-IN" dirty="0">
              <a:solidFill>
                <a:schemeClr val="bg1"/>
              </a:solidFill>
            </a:endParaRPr>
          </a:p>
          <a:p>
            <a:endParaRPr lang="en-IN" dirty="0">
              <a:solidFill>
                <a:schemeClr val="bg1"/>
              </a:solidFill>
            </a:endParaRPr>
          </a:p>
        </p:txBody>
      </p:sp>
    </p:spTree>
    <p:extLst>
      <p:ext uri="{BB962C8B-B14F-4D97-AF65-F5344CB8AC3E}">
        <p14:creationId xmlns:p14="http://schemas.microsoft.com/office/powerpoint/2010/main" val="2125131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14846"/>
            <a:ext cx="8530046" cy="2954655"/>
          </a:xfrm>
          <a:prstGeom prst="rect">
            <a:avLst/>
          </a:prstGeom>
          <a:noFill/>
        </p:spPr>
        <p:txBody>
          <a:bodyPr wrap="square" rtlCol="0">
            <a:spAutoFit/>
          </a:bodyPr>
          <a:lstStyle/>
          <a:p>
            <a:r>
              <a:rPr lang="en-US" sz="2400" dirty="0"/>
              <a:t>The objects such as bullet fragments may develop rust, shoes may develop wear and tear marks, wooden objects may destroy due to presence of termite, knife may develop additional patterns, etc. Therefore, quick action is required in all segments of criminal investigations.</a:t>
            </a:r>
          </a:p>
          <a:p>
            <a:endParaRPr lang="en-IN" sz="2400" dirty="0"/>
          </a:p>
          <a:p>
            <a:endParaRPr lang="en-IN" dirty="0"/>
          </a:p>
        </p:txBody>
      </p:sp>
    </p:spTree>
    <p:extLst>
      <p:ext uri="{BB962C8B-B14F-4D97-AF65-F5344CB8AC3E}">
        <p14:creationId xmlns:p14="http://schemas.microsoft.com/office/powerpoint/2010/main" val="321815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840" y="1045029"/>
            <a:ext cx="8412480" cy="3785652"/>
          </a:xfrm>
          <a:prstGeom prst="rect">
            <a:avLst/>
          </a:prstGeom>
          <a:noFill/>
        </p:spPr>
        <p:txBody>
          <a:bodyPr wrap="square" rtlCol="0">
            <a:spAutoFit/>
          </a:bodyPr>
          <a:lstStyle/>
          <a:p>
            <a:r>
              <a:rPr lang="en-US" sz="2400" b="1" dirty="0" smtClean="0"/>
              <a:t>7. </a:t>
            </a:r>
            <a:r>
              <a:rPr lang="en-US" sz="2400" b="1" u="sng" dirty="0" smtClean="0"/>
              <a:t>Principle </a:t>
            </a:r>
            <a:r>
              <a:rPr lang="en-US" sz="2400" b="1" u="sng" dirty="0"/>
              <a:t>of </a:t>
            </a:r>
            <a:r>
              <a:rPr lang="en-US" sz="2400" b="1" u="sng" dirty="0" smtClean="0"/>
              <a:t>Analysis</a:t>
            </a:r>
          </a:p>
          <a:p>
            <a:endParaRPr lang="en-US" sz="2400" dirty="0"/>
          </a:p>
          <a:p>
            <a:r>
              <a:rPr lang="en-US" sz="2400" dirty="0"/>
              <a:t>This principle states that, “</a:t>
            </a:r>
            <a:r>
              <a:rPr lang="en-US" sz="2400" i="1" dirty="0"/>
              <a:t>There can be no better analysis than the sample </a:t>
            </a:r>
            <a:r>
              <a:rPr lang="en-US" sz="2400" i="1" dirty="0" err="1"/>
              <a:t>analysed</a:t>
            </a:r>
            <a:r>
              <a:rPr lang="en-US" sz="2400" i="1" dirty="0" smtClean="0"/>
              <a:t>.”</a:t>
            </a:r>
          </a:p>
          <a:p>
            <a:endParaRPr lang="en-US" sz="2400" dirty="0"/>
          </a:p>
          <a:p>
            <a:r>
              <a:rPr lang="en-US" sz="2400" dirty="0"/>
              <a:t>This principle highlights the need for correct sampling and packaging of evidences to avoid tampering &amp; destruction and for effective analysis and results. Incorrect sampling may mislead the investigation.</a:t>
            </a:r>
          </a:p>
          <a:p>
            <a:endParaRPr lang="en-IN" sz="2400" dirty="0"/>
          </a:p>
        </p:txBody>
      </p:sp>
    </p:spTree>
    <p:extLst>
      <p:ext uri="{BB962C8B-B14F-4D97-AF65-F5344CB8AC3E}">
        <p14:creationId xmlns:p14="http://schemas.microsoft.com/office/powerpoint/2010/main" val="354063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7828" y="487025"/>
            <a:ext cx="11116492" cy="6370975"/>
          </a:xfrm>
          <a:prstGeom prst="rect">
            <a:avLst/>
          </a:prstGeom>
          <a:noFill/>
        </p:spPr>
        <p:txBody>
          <a:bodyPr wrap="square" rtlCol="0">
            <a:spAutoFit/>
          </a:bodyPr>
          <a:lstStyle/>
          <a:p>
            <a:r>
              <a:rPr lang="en-US" sz="2400" b="1" u="sng" dirty="0" smtClean="0"/>
              <a:t>FORENSIC TOOLS AND TECHNIQUES</a:t>
            </a:r>
          </a:p>
          <a:p>
            <a:endParaRPr lang="en-US" sz="2400" dirty="0"/>
          </a:p>
          <a:p>
            <a:r>
              <a:rPr lang="en-US" sz="2400" dirty="0"/>
              <a:t>Forensic science utilizes a variety of tools and techniques to collect, analyze, and interpret physical evidence. Here are some of the most commonly used tools and techniques</a:t>
            </a:r>
            <a:r>
              <a:rPr lang="en-US" sz="2400" dirty="0" smtClean="0"/>
              <a:t>:</a:t>
            </a:r>
          </a:p>
          <a:p>
            <a:endParaRPr lang="en-US" sz="2400" dirty="0"/>
          </a:p>
          <a:p>
            <a:r>
              <a:rPr lang="en-US" sz="2400" b="1" dirty="0"/>
              <a:t>Microscopy</a:t>
            </a:r>
            <a:r>
              <a:rPr lang="en-US" sz="2400" dirty="0"/>
              <a:t>: Forensic scientists use microscopes to examine physical evidence such as hair, fibers, and paint chips. They can identify characteristics such as color, texture, and shape to link the evidence to a particular source</a:t>
            </a:r>
            <a:r>
              <a:rPr lang="en-US" sz="2400" dirty="0" smtClean="0"/>
              <a:t>.</a:t>
            </a:r>
          </a:p>
          <a:p>
            <a:endParaRPr lang="en-US" sz="2400" dirty="0"/>
          </a:p>
          <a:p>
            <a:r>
              <a:rPr lang="en-US" sz="2400" b="1" dirty="0"/>
              <a:t>DNA analysis</a:t>
            </a:r>
            <a:r>
              <a:rPr lang="en-US" sz="2400" dirty="0"/>
              <a:t>: DNA analysis is a powerful technique used in forensic science to identify individuals or link them to a crime. Scientists can extract DNA from a variety of sources, such as blood, hair, and bodily fluids, and use techniques such as PCR and gel electrophoresis to analyze and compare DNA samples</a:t>
            </a:r>
            <a:r>
              <a:rPr lang="en-US" sz="2400" dirty="0" smtClean="0"/>
              <a:t>.</a:t>
            </a:r>
          </a:p>
          <a:p>
            <a:endParaRPr lang="en-US" sz="2400" dirty="0"/>
          </a:p>
        </p:txBody>
      </p:sp>
    </p:spTree>
    <p:extLst>
      <p:ext uri="{BB962C8B-B14F-4D97-AF65-F5344CB8AC3E}">
        <p14:creationId xmlns:p14="http://schemas.microsoft.com/office/powerpoint/2010/main" val="72332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955" y="1110343"/>
            <a:ext cx="11264537" cy="5632311"/>
          </a:xfrm>
          <a:prstGeom prst="rect">
            <a:avLst/>
          </a:prstGeom>
          <a:noFill/>
        </p:spPr>
        <p:txBody>
          <a:bodyPr wrap="square" rtlCol="0">
            <a:spAutoFit/>
          </a:bodyPr>
          <a:lstStyle/>
          <a:p>
            <a:r>
              <a:rPr lang="en-US" sz="2400" b="1" dirty="0"/>
              <a:t>Fingerprints</a:t>
            </a:r>
            <a:r>
              <a:rPr lang="en-US" sz="2400" dirty="0"/>
              <a:t>: Forensic scientists use various techniques to collect and analyze fingerprints left at a crime scene. They can use chemical treatments to enhance the visibility of fingerprints and compare them to prints in a database to identify suspects</a:t>
            </a:r>
            <a:r>
              <a:rPr lang="en-US" sz="2400" dirty="0" smtClean="0"/>
              <a:t>.</a:t>
            </a:r>
          </a:p>
          <a:p>
            <a:endParaRPr lang="en-US" sz="2400" dirty="0"/>
          </a:p>
          <a:p>
            <a:r>
              <a:rPr lang="en-US" sz="2400" b="1" dirty="0"/>
              <a:t>Ballistics</a:t>
            </a:r>
            <a:r>
              <a:rPr lang="en-US" sz="2400" dirty="0"/>
              <a:t>: Ballistic analysis is the examination of firearms and ammunition to determine if they were used in a crime. Forensic scientists use techniques such as bullet trajectory analysis and firearm matching to link a weapon to a particular crime</a:t>
            </a:r>
            <a:r>
              <a:rPr lang="en-US" sz="2400" dirty="0" smtClean="0"/>
              <a:t>.</a:t>
            </a:r>
          </a:p>
          <a:p>
            <a:endParaRPr lang="en-US" sz="2400" dirty="0"/>
          </a:p>
          <a:p>
            <a:r>
              <a:rPr lang="en-US" sz="2400" b="1" dirty="0"/>
              <a:t>Toxicology</a:t>
            </a:r>
            <a:r>
              <a:rPr lang="en-US" sz="2400" dirty="0"/>
              <a:t>: Toxicology is the analysis of chemicals and drugs in the body. Forensic scientists use techniques such as gas chromatography and mass spectrometry to identify and quantify drugs and other substances in biological samples such as blood and urine</a:t>
            </a:r>
            <a:r>
              <a:rPr lang="en-US" sz="2400" dirty="0" smtClean="0"/>
              <a:t>.</a:t>
            </a:r>
          </a:p>
          <a:p>
            <a:endParaRPr lang="en-US" sz="2400" dirty="0"/>
          </a:p>
        </p:txBody>
      </p:sp>
    </p:spTree>
    <p:extLst>
      <p:ext uri="{BB962C8B-B14F-4D97-AF65-F5344CB8AC3E}">
        <p14:creationId xmlns:p14="http://schemas.microsoft.com/office/powerpoint/2010/main" val="193076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067" y="169817"/>
            <a:ext cx="11795761" cy="7848302"/>
          </a:xfrm>
          <a:prstGeom prst="rect">
            <a:avLst/>
          </a:prstGeom>
          <a:noFill/>
        </p:spPr>
        <p:txBody>
          <a:bodyPr wrap="square" rtlCol="0">
            <a:spAutoFit/>
          </a:bodyPr>
          <a:lstStyle/>
          <a:p>
            <a:r>
              <a:rPr lang="en-US" sz="2400" b="1" dirty="0"/>
              <a:t>Forensic anthropology</a:t>
            </a:r>
            <a:r>
              <a:rPr lang="en-US" sz="2400" dirty="0"/>
              <a:t>: Forensic anthropologists use skeletal remains to identify human remains and determine the cause and manner of death. They can analyze bones to determine age, sex, and ancestry, and can identify signs of trauma or disease that may provide clues about how a person died</a:t>
            </a:r>
            <a:r>
              <a:rPr lang="en-US" sz="2400" dirty="0" smtClean="0"/>
              <a:t>.</a:t>
            </a:r>
          </a:p>
          <a:p>
            <a:endParaRPr lang="en-US" sz="2400" dirty="0" smtClean="0"/>
          </a:p>
          <a:p>
            <a:r>
              <a:rPr lang="en-US" sz="2400" b="1" dirty="0"/>
              <a:t>Digital forensics</a:t>
            </a:r>
            <a:r>
              <a:rPr lang="en-US" sz="2400" dirty="0"/>
              <a:t>: Digital forensics is the analysis of electronic devices such as computers, cell phones, and cameras. Forensic scientists use techniques such as data recovery, metadata analysis, and keyword searches to extract and analyze digital evidence.</a:t>
            </a:r>
          </a:p>
          <a:p>
            <a:endParaRPr lang="en-US" sz="2400" dirty="0" smtClean="0"/>
          </a:p>
          <a:p>
            <a:r>
              <a:rPr lang="en-US" sz="2400" b="1" dirty="0" smtClean="0"/>
              <a:t>Document </a:t>
            </a:r>
            <a:r>
              <a:rPr lang="en-US" sz="2400" b="1" dirty="0"/>
              <a:t>examination</a:t>
            </a:r>
            <a:r>
              <a:rPr lang="en-US" sz="2400" dirty="0"/>
              <a:t>: Forensic document examiners analyze documents such as handwriting, signatures, and printed text to determine their authenticity and link them to a particular source</a:t>
            </a:r>
            <a:r>
              <a:rPr lang="en-US" sz="2400" dirty="0" smtClean="0"/>
              <a:t>.</a:t>
            </a:r>
          </a:p>
          <a:p>
            <a:endParaRPr lang="en-US" sz="2400" dirty="0"/>
          </a:p>
          <a:p>
            <a:r>
              <a:rPr lang="en-US" sz="2400" dirty="0"/>
              <a:t>These are just a few of the many tools and techniques used in forensic science. Forensic scientists are continually developing new methods and technologies to improve their ability to collect, analyze, and interpret physical evidence.</a:t>
            </a:r>
          </a:p>
          <a:p>
            <a:endParaRPr lang="en-IN" sz="2400" dirty="0"/>
          </a:p>
          <a:p>
            <a:endParaRPr lang="en-IN" sz="2400" dirty="0"/>
          </a:p>
          <a:p>
            <a:endParaRPr lang="en-IN" sz="2400" dirty="0"/>
          </a:p>
        </p:txBody>
      </p:sp>
    </p:spTree>
    <p:extLst>
      <p:ext uri="{BB962C8B-B14F-4D97-AF65-F5344CB8AC3E}">
        <p14:creationId xmlns:p14="http://schemas.microsoft.com/office/powerpoint/2010/main" val="382508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 y="0"/>
            <a:ext cx="4754880" cy="48724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491" y="391886"/>
            <a:ext cx="4088675" cy="44805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7166" y="391886"/>
            <a:ext cx="3327834" cy="4258491"/>
          </a:xfrm>
          <a:prstGeom prst="rect">
            <a:avLst/>
          </a:prstGeom>
        </p:spPr>
      </p:pic>
    </p:spTree>
    <p:extLst>
      <p:ext uri="{BB962C8B-B14F-4D97-AF65-F5344CB8AC3E}">
        <p14:creationId xmlns:p14="http://schemas.microsoft.com/office/powerpoint/2010/main" val="22143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183" y="1632857"/>
            <a:ext cx="8085908" cy="4167051"/>
          </a:xfrm>
          <a:prstGeom prst="rect">
            <a:avLst/>
          </a:prstGeom>
        </p:spPr>
      </p:pic>
    </p:spTree>
    <p:extLst>
      <p:ext uri="{BB962C8B-B14F-4D97-AF65-F5344CB8AC3E}">
        <p14:creationId xmlns:p14="http://schemas.microsoft.com/office/powerpoint/2010/main" val="876956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679450"/>
            <a:ext cx="10058400" cy="5279136"/>
          </a:xfrm>
          <a:prstGeom prst="rect">
            <a:avLst/>
          </a:prstGeom>
        </p:spPr>
      </p:pic>
    </p:spTree>
    <p:extLst>
      <p:ext uri="{BB962C8B-B14F-4D97-AF65-F5344CB8AC3E}">
        <p14:creationId xmlns:p14="http://schemas.microsoft.com/office/powerpoint/2010/main" val="11228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1" y="0"/>
            <a:ext cx="7524206" cy="6858000"/>
          </a:xfrm>
          <a:prstGeom prst="rect">
            <a:avLst/>
          </a:prstGeom>
        </p:spPr>
      </p:pic>
    </p:spTree>
    <p:extLst>
      <p:ext uri="{BB962C8B-B14F-4D97-AF65-F5344CB8AC3E}">
        <p14:creationId xmlns:p14="http://schemas.microsoft.com/office/powerpoint/2010/main" val="396252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874" y="2167073"/>
            <a:ext cx="7143750" cy="3750401"/>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1293223" y="731520"/>
            <a:ext cx="8765177" cy="584775"/>
          </a:xfrm>
          <a:prstGeom prst="rect">
            <a:avLst/>
          </a:prstGeom>
          <a:noFill/>
        </p:spPr>
        <p:txBody>
          <a:bodyPr wrap="square" rtlCol="0">
            <a:spAutoFit/>
          </a:bodyPr>
          <a:lstStyle/>
          <a:p>
            <a:pPr algn="ctr"/>
            <a:r>
              <a:rPr lang="en-US" sz="3200" b="1" dirty="0" smtClean="0"/>
              <a:t>BASIC PRINCIPLES OF FORENSIC SCIENCE</a:t>
            </a:r>
            <a:endParaRPr lang="en-IN" sz="3200" b="1" dirty="0"/>
          </a:p>
        </p:txBody>
      </p:sp>
    </p:spTree>
    <p:extLst>
      <p:ext uri="{BB962C8B-B14F-4D97-AF65-F5344CB8AC3E}">
        <p14:creationId xmlns:p14="http://schemas.microsoft.com/office/powerpoint/2010/main" val="305323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857" y="1554480"/>
            <a:ext cx="7550332" cy="4247317"/>
          </a:xfrm>
          <a:prstGeom prst="rect">
            <a:avLst/>
          </a:prstGeom>
          <a:noFill/>
        </p:spPr>
        <p:txBody>
          <a:bodyPr wrap="square" rtlCol="0">
            <a:spAutoFit/>
          </a:bodyPr>
          <a:lstStyle/>
          <a:p>
            <a:pPr lvl="1"/>
            <a:r>
              <a:rPr lang="en-US" sz="2800" b="1" i="1" dirty="0" smtClean="0">
                <a:hlinkClick r:id="rId2"/>
              </a:rPr>
              <a:t>7 </a:t>
            </a:r>
            <a:r>
              <a:rPr lang="en-US" sz="2800" b="1" i="1" dirty="0">
                <a:hlinkClick r:id="rId2"/>
              </a:rPr>
              <a:t>Principles of Forensic </a:t>
            </a:r>
            <a:r>
              <a:rPr lang="en-US" sz="2800" b="1" i="1" dirty="0" smtClean="0">
                <a:hlinkClick r:id="rId2"/>
              </a:rPr>
              <a:t>Science</a:t>
            </a:r>
            <a:endParaRPr lang="en-US" sz="2800" b="1" i="1" dirty="0" smtClean="0"/>
          </a:p>
          <a:p>
            <a:pPr lvl="1"/>
            <a:endParaRPr lang="en-US" sz="2800" b="1" dirty="0"/>
          </a:p>
          <a:p>
            <a:pPr marL="1200150" lvl="2" indent="-285750">
              <a:buFont typeface="Arial" panose="020B0604020202020204" pitchFamily="34" charset="0"/>
              <a:buChar char="•"/>
            </a:pPr>
            <a:r>
              <a:rPr lang="en-US" sz="2800" b="1" i="1" dirty="0">
                <a:hlinkClick r:id="rId3"/>
              </a:rPr>
              <a:t>Law of </a:t>
            </a:r>
            <a:r>
              <a:rPr lang="en-US" sz="2800" b="1" i="1" dirty="0" smtClean="0">
                <a:hlinkClick r:id="rId3"/>
              </a:rPr>
              <a:t>Individuality</a:t>
            </a:r>
            <a:endParaRPr lang="en-US" sz="2800" b="1" dirty="0"/>
          </a:p>
          <a:p>
            <a:pPr marL="1200150" lvl="2" indent="-285750">
              <a:buFont typeface="Arial" panose="020B0604020202020204" pitchFamily="34" charset="0"/>
              <a:buChar char="•"/>
            </a:pPr>
            <a:r>
              <a:rPr lang="en-US" sz="2800" b="1" i="1" dirty="0" smtClean="0">
                <a:hlinkClick r:id="rId4"/>
              </a:rPr>
              <a:t>Principle </a:t>
            </a:r>
            <a:r>
              <a:rPr lang="en-US" sz="2800" b="1" i="1" dirty="0">
                <a:hlinkClick r:id="rId4"/>
              </a:rPr>
              <a:t>of </a:t>
            </a:r>
            <a:r>
              <a:rPr lang="en-US" sz="2800" b="1" i="1" dirty="0" smtClean="0">
                <a:hlinkClick r:id="rId4"/>
              </a:rPr>
              <a:t>Comparison</a:t>
            </a:r>
            <a:endParaRPr lang="en-US" sz="2800" b="1" dirty="0"/>
          </a:p>
          <a:p>
            <a:pPr marL="1200150" lvl="2" indent="-285750">
              <a:buFont typeface="Arial" panose="020B0604020202020204" pitchFamily="34" charset="0"/>
              <a:buChar char="•"/>
            </a:pPr>
            <a:r>
              <a:rPr lang="en-US" sz="2800" b="1" i="1" dirty="0" smtClean="0">
                <a:hlinkClick r:id="rId5"/>
              </a:rPr>
              <a:t>Law </a:t>
            </a:r>
            <a:r>
              <a:rPr lang="en-US" sz="2800" b="1" i="1" dirty="0">
                <a:hlinkClick r:id="rId5"/>
              </a:rPr>
              <a:t>of Circumstantial </a:t>
            </a:r>
            <a:r>
              <a:rPr lang="en-US" sz="2800" b="1" i="1" dirty="0" smtClean="0">
                <a:hlinkClick r:id="rId5"/>
              </a:rPr>
              <a:t>Facts</a:t>
            </a:r>
            <a:endParaRPr lang="en-US" sz="2800" b="1" dirty="0"/>
          </a:p>
          <a:p>
            <a:pPr marL="1200150" lvl="2" indent="-285750">
              <a:buFont typeface="Arial" panose="020B0604020202020204" pitchFamily="34" charset="0"/>
              <a:buChar char="•"/>
            </a:pPr>
            <a:r>
              <a:rPr lang="en-US" sz="2800" b="1" i="1" dirty="0" smtClean="0">
                <a:hlinkClick r:id="rId6"/>
              </a:rPr>
              <a:t>Law </a:t>
            </a:r>
            <a:r>
              <a:rPr lang="en-US" sz="2800" b="1" i="1" dirty="0">
                <a:hlinkClick r:id="rId6"/>
              </a:rPr>
              <a:t>of </a:t>
            </a:r>
            <a:r>
              <a:rPr lang="en-US" sz="2800" b="1" i="1" dirty="0" smtClean="0">
                <a:hlinkClick r:id="rId6"/>
              </a:rPr>
              <a:t>Probability</a:t>
            </a:r>
            <a:endParaRPr lang="en-US" sz="2800" b="1" dirty="0"/>
          </a:p>
          <a:p>
            <a:pPr marL="1200150" lvl="2" indent="-285750">
              <a:buFont typeface="Arial" panose="020B0604020202020204" pitchFamily="34" charset="0"/>
              <a:buChar char="•"/>
            </a:pPr>
            <a:r>
              <a:rPr lang="en-US" sz="2800" b="1" i="1" dirty="0" smtClean="0">
                <a:hlinkClick r:id="rId7"/>
              </a:rPr>
              <a:t>Principle </a:t>
            </a:r>
            <a:r>
              <a:rPr lang="en-US" sz="2800" b="1" i="1" dirty="0">
                <a:hlinkClick r:id="rId7"/>
              </a:rPr>
              <a:t>of </a:t>
            </a:r>
            <a:r>
              <a:rPr lang="en-US" sz="2800" b="1" i="1" dirty="0" smtClean="0">
                <a:hlinkClick r:id="rId7"/>
              </a:rPr>
              <a:t>Exchange</a:t>
            </a:r>
            <a:endParaRPr lang="en-US" sz="2800" b="1" dirty="0"/>
          </a:p>
          <a:p>
            <a:pPr marL="1200150" lvl="2" indent="-285750">
              <a:buFont typeface="Arial" panose="020B0604020202020204" pitchFamily="34" charset="0"/>
              <a:buChar char="•"/>
            </a:pPr>
            <a:r>
              <a:rPr lang="en-US" sz="2800" b="1" i="1" dirty="0" smtClean="0">
                <a:hlinkClick r:id="rId8"/>
              </a:rPr>
              <a:t>Law </a:t>
            </a:r>
            <a:r>
              <a:rPr lang="en-US" sz="2800" b="1" i="1" dirty="0">
                <a:hlinkClick r:id="rId8"/>
              </a:rPr>
              <a:t>of Progressive </a:t>
            </a:r>
            <a:r>
              <a:rPr lang="en-US" sz="2800" b="1" i="1" dirty="0" smtClean="0">
                <a:hlinkClick r:id="rId8"/>
              </a:rPr>
              <a:t>Change</a:t>
            </a:r>
            <a:endParaRPr lang="en-US" sz="2800" b="1" dirty="0"/>
          </a:p>
          <a:p>
            <a:pPr marL="1200150" lvl="2" indent="-285750">
              <a:buFont typeface="Arial" panose="020B0604020202020204" pitchFamily="34" charset="0"/>
              <a:buChar char="•"/>
            </a:pPr>
            <a:r>
              <a:rPr lang="en-US" sz="2800" b="1" i="1" dirty="0" smtClean="0">
                <a:hlinkClick r:id="rId9"/>
              </a:rPr>
              <a:t>Principle </a:t>
            </a:r>
            <a:r>
              <a:rPr lang="en-US" sz="2800" b="1" i="1" dirty="0">
                <a:hlinkClick r:id="rId9"/>
              </a:rPr>
              <a:t>of Analysis</a:t>
            </a:r>
            <a:endParaRPr lang="en-US" sz="2800" b="1" dirty="0"/>
          </a:p>
          <a:p>
            <a:endParaRPr lang="en-IN" dirty="0"/>
          </a:p>
        </p:txBody>
      </p:sp>
    </p:spTree>
    <p:extLst>
      <p:ext uri="{BB962C8B-B14F-4D97-AF65-F5344CB8AC3E}">
        <p14:creationId xmlns:p14="http://schemas.microsoft.com/office/powerpoint/2010/main" val="273362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13806" y="446432"/>
            <a:ext cx="11678194" cy="62786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mn-lt"/>
              </a:rPr>
              <a:t>1) </a:t>
            </a:r>
            <a:r>
              <a:rPr kumimoji="0" lang="en-US" altLang="en-US" sz="2400" b="1" i="1" u="sng" strike="noStrike" cap="none" normalizeH="0" baseline="0" dirty="0" smtClean="0">
                <a:ln>
                  <a:noFill/>
                </a:ln>
                <a:effectLst/>
                <a:latin typeface="+mn-lt"/>
              </a:rPr>
              <a:t>Law of Individuality</a:t>
            </a:r>
            <a:r>
              <a:rPr kumimoji="0" lang="en-US" altLang="en-US" sz="2400" b="0" i="0" u="none" strike="noStrike" cap="none" normalizeH="0" baseline="0" dirty="0" smtClean="0">
                <a:ln>
                  <a:noFill/>
                </a:ln>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mn-lt"/>
              </a:rPr>
              <a:t>This law states that, “Every object whether natural or man-made has a distinctive quality or characteristic in it which is not duplicated in any other object,” in other words, no two things in this universe are alike.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mn-lt"/>
              </a:rPr>
              <a:t> Most common example is the human fingerprints; they are unique, permanent and prove individuality of a person. Even the twins did not have the same fingerprints.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mn-lt"/>
              </a:rPr>
              <a:t>Consider grains of sand, salt, seeds or man-made objects such as currency notes, laptop, typewriter, etc. they may look similar but a unique characteristic is always present between them.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mn-lt"/>
              </a:rPr>
              <a:t>This principle considered as the most basic elementary unit of Forensic Science. Fingerprints, footprints, tool marks, obtained from the crime scene are studied and analyzed on the principle of individuality.</a:t>
            </a:r>
          </a:p>
        </p:txBody>
      </p:sp>
    </p:spTree>
    <p:extLst>
      <p:ext uri="{BB962C8B-B14F-4D97-AF65-F5344CB8AC3E}">
        <p14:creationId xmlns:p14="http://schemas.microsoft.com/office/powerpoint/2010/main" val="265043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886" y="887135"/>
            <a:ext cx="11312435" cy="5262979"/>
          </a:xfrm>
          <a:prstGeom prst="rect">
            <a:avLst/>
          </a:prstGeom>
          <a:noFill/>
        </p:spPr>
        <p:txBody>
          <a:bodyPr wrap="square" rtlCol="0">
            <a:spAutoFit/>
          </a:bodyPr>
          <a:lstStyle/>
          <a:p>
            <a:r>
              <a:rPr lang="en-US" sz="2400" b="1" dirty="0" smtClean="0"/>
              <a:t>2. </a:t>
            </a:r>
            <a:r>
              <a:rPr lang="en-US" sz="2400" b="1" u="sng" dirty="0" smtClean="0"/>
              <a:t>Principle </a:t>
            </a:r>
            <a:r>
              <a:rPr lang="en-US" sz="2400" b="1" u="sng" dirty="0"/>
              <a:t>of </a:t>
            </a:r>
            <a:r>
              <a:rPr lang="en-US" sz="2400" b="1" u="sng" dirty="0" smtClean="0"/>
              <a:t>Comparison</a:t>
            </a:r>
          </a:p>
          <a:p>
            <a:endParaRPr lang="en-US" sz="2400" dirty="0"/>
          </a:p>
          <a:p>
            <a:r>
              <a:rPr lang="en-US" sz="2400" dirty="0"/>
              <a:t>This law states that, “</a:t>
            </a:r>
            <a:r>
              <a:rPr lang="en-US" sz="2400" i="1" dirty="0"/>
              <a:t>Only the likes can be compared</a:t>
            </a:r>
            <a:r>
              <a:rPr lang="en-US" sz="2400" i="1" dirty="0" smtClean="0"/>
              <a:t>.</a:t>
            </a:r>
            <a:r>
              <a:rPr lang="en-US" sz="2400" dirty="0" smtClean="0"/>
              <a:t>“</a:t>
            </a:r>
          </a:p>
          <a:p>
            <a:endParaRPr lang="en-US" sz="2400" dirty="0"/>
          </a:p>
          <a:p>
            <a:r>
              <a:rPr lang="en-US" sz="2400" dirty="0"/>
              <a:t>It highlights the need to provide like samples and specimens for comparison with the questioned evidences</a:t>
            </a:r>
            <a:r>
              <a:rPr lang="en-US" sz="2400" dirty="0" smtClean="0"/>
              <a:t>.</a:t>
            </a:r>
          </a:p>
          <a:p>
            <a:endParaRPr lang="en-US" sz="2400" dirty="0"/>
          </a:p>
          <a:p>
            <a:r>
              <a:rPr lang="en-US" sz="2400" dirty="0"/>
              <a:t>In a murder case, the expert is of the opinion that the person was killed by stabbing with a sharp piece of rod. It will be unnecessary to send a knife for comparison</a:t>
            </a:r>
            <a:r>
              <a:rPr lang="en-US" sz="2400" dirty="0" smtClean="0"/>
              <a:t>.</a:t>
            </a:r>
          </a:p>
          <a:p>
            <a:endParaRPr lang="en-US" sz="2400" dirty="0"/>
          </a:p>
          <a:p>
            <a:r>
              <a:rPr lang="en-US" sz="2400" dirty="0"/>
              <a:t>If a bullet recovered from the body is fired from the shotgun, it will be useless to send a pistol for comparison.</a:t>
            </a:r>
          </a:p>
          <a:p>
            <a:endParaRPr lang="en-IN" sz="2400" dirty="0"/>
          </a:p>
        </p:txBody>
      </p:sp>
    </p:spTree>
    <p:extLst>
      <p:ext uri="{BB962C8B-B14F-4D97-AF65-F5344CB8AC3E}">
        <p14:creationId xmlns:p14="http://schemas.microsoft.com/office/powerpoint/2010/main" val="319669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 y="1058091"/>
            <a:ext cx="11430000" cy="4524315"/>
          </a:xfrm>
          <a:prstGeom prst="rect">
            <a:avLst/>
          </a:prstGeom>
          <a:noFill/>
        </p:spPr>
        <p:txBody>
          <a:bodyPr wrap="square" rtlCol="0">
            <a:spAutoFit/>
          </a:bodyPr>
          <a:lstStyle/>
          <a:p>
            <a:r>
              <a:rPr lang="en-US" sz="2400" b="1" dirty="0" smtClean="0"/>
              <a:t>3. </a:t>
            </a:r>
            <a:r>
              <a:rPr lang="en-US" sz="2400" b="1" u="sng" dirty="0" smtClean="0"/>
              <a:t>Law </a:t>
            </a:r>
            <a:r>
              <a:rPr lang="en-US" sz="2400" b="1" u="sng" dirty="0"/>
              <a:t>of Circumstantial </a:t>
            </a:r>
            <a:r>
              <a:rPr lang="en-US" sz="2400" b="1" u="sng" dirty="0" smtClean="0"/>
              <a:t>facts</a:t>
            </a:r>
          </a:p>
          <a:p>
            <a:endParaRPr lang="en-US" sz="2400" dirty="0"/>
          </a:p>
          <a:p>
            <a:r>
              <a:rPr lang="en-US" sz="2400" dirty="0" smtClean="0"/>
              <a:t>According </a:t>
            </a:r>
            <a:r>
              <a:rPr lang="en-US" sz="2400" dirty="0"/>
              <a:t>to this law, “</a:t>
            </a:r>
            <a:r>
              <a:rPr lang="en-US" sz="2400" i="1" dirty="0"/>
              <a:t>Facts do not lie, men can and do</a:t>
            </a:r>
            <a:r>
              <a:rPr lang="en-US" sz="2400" dirty="0"/>
              <a:t>.”</a:t>
            </a:r>
          </a:p>
          <a:p>
            <a:r>
              <a:rPr lang="en-US" sz="2400" dirty="0"/>
              <a:t>Facts cannot be wrong, it cannot lie, it cannot be wholly absent. Therefore the importance of circumstantial facts is good for oral evidence</a:t>
            </a:r>
            <a:r>
              <a:rPr lang="en-US" sz="2400" dirty="0" smtClean="0"/>
              <a:t>.</a:t>
            </a:r>
          </a:p>
          <a:p>
            <a:endParaRPr lang="en-US" sz="2400" dirty="0"/>
          </a:p>
          <a:p>
            <a:r>
              <a:rPr lang="en-US" sz="2400" dirty="0"/>
              <a:t>In a case where a person is in armed forces is known to carry his duty till 10 Pm and resumes in the morning at 9 am. He secretly slips out of the unit at night kills a person and returns back secretly to join the duty on time. By circumstantial evidence, he can prove his presence in the unit at that time and escape the punishment.</a:t>
            </a:r>
          </a:p>
          <a:p>
            <a:endParaRPr lang="en-IN" sz="2400" dirty="0"/>
          </a:p>
        </p:txBody>
      </p:sp>
    </p:spTree>
    <p:extLst>
      <p:ext uri="{BB962C8B-B14F-4D97-AF65-F5344CB8AC3E}">
        <p14:creationId xmlns:p14="http://schemas.microsoft.com/office/powerpoint/2010/main" val="1378594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7" y="378823"/>
            <a:ext cx="11813176" cy="6370975"/>
          </a:xfrm>
          <a:prstGeom prst="rect">
            <a:avLst/>
          </a:prstGeom>
          <a:noFill/>
        </p:spPr>
        <p:txBody>
          <a:bodyPr wrap="square" rtlCol="0">
            <a:spAutoFit/>
          </a:bodyPr>
          <a:lstStyle/>
          <a:p>
            <a:r>
              <a:rPr lang="en-US" sz="2400" b="1" dirty="0" smtClean="0"/>
              <a:t>4. </a:t>
            </a:r>
            <a:r>
              <a:rPr lang="en-US" sz="2400" b="1" u="sng" dirty="0" smtClean="0"/>
              <a:t>Law </a:t>
            </a:r>
            <a:r>
              <a:rPr lang="en-US" sz="2400" b="1" u="sng" dirty="0"/>
              <a:t>of </a:t>
            </a:r>
            <a:r>
              <a:rPr lang="en-US" sz="2400" b="1" u="sng" dirty="0" smtClean="0"/>
              <a:t>Probability</a:t>
            </a:r>
          </a:p>
          <a:p>
            <a:endParaRPr lang="en-US" sz="2400" dirty="0"/>
          </a:p>
          <a:p>
            <a:r>
              <a:rPr lang="en-US" sz="2400" dirty="0"/>
              <a:t>This law states that, “</a:t>
            </a:r>
            <a:r>
              <a:rPr lang="en-US" sz="2400" i="1" dirty="0"/>
              <a:t>All identifications definite or indefinite, made consciously or unconsciously are on the basis of probability</a:t>
            </a:r>
            <a:r>
              <a:rPr lang="en-US" sz="2400" i="1" dirty="0" smtClean="0"/>
              <a:t>.</a:t>
            </a:r>
            <a:r>
              <a:rPr lang="en-US" sz="2400" dirty="0" smtClean="0"/>
              <a:t>”</a:t>
            </a:r>
            <a:endParaRPr lang="en-US" sz="2400" dirty="0"/>
          </a:p>
          <a:p>
            <a:r>
              <a:rPr lang="en-US" sz="2400" dirty="0"/>
              <a:t>The term probability is mostly misunderstood. It determines the chances of occurrence of a particular event in a particular way out of total number of ways in which an event can take place or fails to take place with equal facility</a:t>
            </a:r>
            <a:r>
              <a:rPr lang="en-US" sz="2400" dirty="0" smtClean="0"/>
              <a:t>.</a:t>
            </a:r>
          </a:p>
          <a:p>
            <a:endParaRPr lang="en-US" sz="2400" dirty="0"/>
          </a:p>
          <a:p>
            <a:r>
              <a:rPr lang="en-US" sz="2400" dirty="0"/>
              <a:t>For example, an unknown woman is found murdered in a farm. The dead body of that woman had a gold plated tooth, healed foot fracture and a tattoo on her left arm. A woman with the similar characteristics was also reported missing. There are high chances that the unknown corpse is of that missing woman?</a:t>
            </a:r>
          </a:p>
          <a:p>
            <a:r>
              <a:rPr lang="en-US" sz="2400" dirty="0"/>
              <a:t>The probability of that corpse being of another woman will be 1 in millions and the identity of that unknown corpse is established.</a:t>
            </a:r>
          </a:p>
          <a:p>
            <a:endParaRPr lang="en-IN" sz="2400" dirty="0"/>
          </a:p>
        </p:txBody>
      </p:sp>
    </p:spTree>
    <p:extLst>
      <p:ext uri="{BB962C8B-B14F-4D97-AF65-F5344CB8AC3E}">
        <p14:creationId xmlns:p14="http://schemas.microsoft.com/office/powerpoint/2010/main" val="408947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697" y="587829"/>
            <a:ext cx="11564982" cy="6001643"/>
          </a:xfrm>
          <a:prstGeom prst="rect">
            <a:avLst/>
          </a:prstGeom>
          <a:noFill/>
        </p:spPr>
        <p:txBody>
          <a:bodyPr wrap="square" rtlCol="0">
            <a:spAutoFit/>
          </a:bodyPr>
          <a:lstStyle/>
          <a:p>
            <a:r>
              <a:rPr lang="en-US" sz="2400" b="1" dirty="0" smtClean="0"/>
              <a:t>5. </a:t>
            </a:r>
            <a:r>
              <a:rPr lang="en-US" sz="2400" b="1" u="sng" dirty="0" smtClean="0"/>
              <a:t>Locard’s </a:t>
            </a:r>
            <a:r>
              <a:rPr lang="en-US" sz="2400" b="1" u="sng" dirty="0"/>
              <a:t>principle of </a:t>
            </a:r>
            <a:r>
              <a:rPr lang="en-US" sz="2400" b="1" u="sng" dirty="0" smtClean="0"/>
              <a:t>Exchange</a:t>
            </a:r>
          </a:p>
          <a:p>
            <a:endParaRPr lang="en-US" sz="2400" dirty="0"/>
          </a:p>
          <a:p>
            <a:r>
              <a:rPr lang="en-US" sz="2400" dirty="0"/>
              <a:t>This principle states that, “</a:t>
            </a:r>
            <a:r>
              <a:rPr lang="en-US" sz="2400" i="1" dirty="0"/>
              <a:t>Whenever two entities come in contact with each other, they exchange the traces between them</a:t>
            </a:r>
            <a:r>
              <a:rPr lang="en-US" sz="2400" i="1" dirty="0" smtClean="0"/>
              <a:t>.”</a:t>
            </a:r>
            <a:endParaRPr lang="en-US" sz="2400" dirty="0"/>
          </a:p>
          <a:p>
            <a:r>
              <a:rPr lang="en-US" sz="2400" dirty="0"/>
              <a:t>This principle was stated by French scientist known as </a:t>
            </a:r>
            <a:r>
              <a:rPr lang="en-US" sz="2400" b="1" dirty="0"/>
              <a:t>Edmond </a:t>
            </a:r>
            <a:r>
              <a:rPr lang="en-US" sz="2400" b="1" dirty="0" err="1"/>
              <a:t>Locard</a:t>
            </a:r>
            <a:r>
              <a:rPr lang="en-US" sz="2400" dirty="0"/>
              <a:t>, and therefore it is known as Locard’s principle</a:t>
            </a:r>
            <a:r>
              <a:rPr lang="en-US" sz="2400" dirty="0" smtClean="0"/>
              <a:t>.</a:t>
            </a:r>
          </a:p>
          <a:p>
            <a:endParaRPr lang="en-US" sz="2400" dirty="0"/>
          </a:p>
          <a:p>
            <a:r>
              <a:rPr lang="en-US" sz="2400" dirty="0"/>
              <a:t>According to </a:t>
            </a:r>
            <a:r>
              <a:rPr lang="en-US" sz="2400" dirty="0" err="1"/>
              <a:t>Locard</a:t>
            </a:r>
            <a:r>
              <a:rPr lang="en-US" sz="2400" dirty="0"/>
              <a:t>, when a criminal or a murder weapon or any of his object comes in contact with the victim or the surrounding, they leaves some traces in that area whereas also picks up the traces from the places or person they have been in contact with. If those traces are identified by the expert, and track it to its original source, the criminal can be linked with the crime scene and the victim.</a:t>
            </a:r>
          </a:p>
          <a:p>
            <a:r>
              <a:rPr lang="en-US" sz="2400" dirty="0"/>
              <a:t>This principle is demonstrated in almost all the cases where there is a contact such as fingerprints, foot marks, </a:t>
            </a:r>
            <a:r>
              <a:rPr lang="en-US" sz="2400" dirty="0" err="1"/>
              <a:t>tyre</a:t>
            </a:r>
            <a:r>
              <a:rPr lang="en-US" sz="2400" dirty="0"/>
              <a:t> marks, bullet residues, hair sample, etc.</a:t>
            </a:r>
          </a:p>
          <a:p>
            <a:endParaRPr lang="en-IN" sz="2400" dirty="0"/>
          </a:p>
        </p:txBody>
      </p:sp>
    </p:spTree>
    <p:extLst>
      <p:ext uri="{BB962C8B-B14F-4D97-AF65-F5344CB8AC3E}">
        <p14:creationId xmlns:p14="http://schemas.microsoft.com/office/powerpoint/2010/main" val="27993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262" y="391885"/>
            <a:ext cx="9653452" cy="6370975"/>
          </a:xfrm>
          <a:prstGeom prst="rect">
            <a:avLst/>
          </a:prstGeom>
          <a:noFill/>
        </p:spPr>
        <p:txBody>
          <a:bodyPr wrap="square" rtlCol="0">
            <a:spAutoFit/>
          </a:bodyPr>
          <a:lstStyle/>
          <a:p>
            <a:r>
              <a:rPr lang="en-US" sz="2400" b="1" dirty="0" smtClean="0"/>
              <a:t>6. </a:t>
            </a:r>
            <a:r>
              <a:rPr lang="en-US" sz="2400" b="1" u="sng" dirty="0" smtClean="0"/>
              <a:t>Law </a:t>
            </a:r>
            <a:r>
              <a:rPr lang="en-US" sz="2400" b="1" u="sng" dirty="0"/>
              <a:t>of Progressive </a:t>
            </a:r>
            <a:r>
              <a:rPr lang="en-US" sz="2400" b="1" u="sng" dirty="0" smtClean="0"/>
              <a:t>Change</a:t>
            </a:r>
          </a:p>
          <a:p>
            <a:endParaRPr lang="en-US" sz="2400" dirty="0"/>
          </a:p>
          <a:p>
            <a:r>
              <a:rPr lang="en-US" sz="2400" dirty="0"/>
              <a:t>This law states that, “</a:t>
            </a:r>
            <a:r>
              <a:rPr lang="en-US" sz="2400" i="1" dirty="0"/>
              <a:t>Everything changes with the passage of time.</a:t>
            </a:r>
            <a:r>
              <a:rPr lang="en-US" sz="2400" dirty="0"/>
              <a:t>“</a:t>
            </a:r>
          </a:p>
          <a:p>
            <a:r>
              <a:rPr lang="en-US" sz="2400" dirty="0"/>
              <a:t>In simple words, nothing is permanent and the rate of change varies on different objects. This law has a significant effect on crime scene investigations because of the changes </a:t>
            </a:r>
            <a:r>
              <a:rPr lang="en-US" sz="2400" dirty="0" err="1"/>
              <a:t>occuring</a:t>
            </a:r>
            <a:r>
              <a:rPr lang="en-US" sz="2400" dirty="0"/>
              <a:t> in the crime scene and criminal with the passage of time. The criminal, evidence, objects involved may become unrecognizable</a:t>
            </a:r>
            <a:r>
              <a:rPr lang="en-US" sz="2400" dirty="0" smtClean="0"/>
              <a:t>.</a:t>
            </a:r>
          </a:p>
          <a:p>
            <a:endParaRPr lang="en-US" sz="2400" dirty="0"/>
          </a:p>
          <a:p>
            <a:r>
              <a:rPr lang="en-US" sz="2400" dirty="0"/>
              <a:t>If the </a:t>
            </a:r>
            <a:r>
              <a:rPr lang="en-US" sz="2400" dirty="0">
                <a:hlinkClick r:id="rId2"/>
              </a:rPr>
              <a:t>crime scene</a:t>
            </a:r>
            <a:r>
              <a:rPr lang="en-US" sz="2400" dirty="0"/>
              <a:t> is not secured in time, a change in weather, presence of animals/humans, etc. changes rapidly. For example, road accident on a busy highway may be unrecognizable or lose all necessary evidence if not secured on time</a:t>
            </a:r>
            <a:r>
              <a:rPr lang="en-US" sz="2400" dirty="0" smtClean="0"/>
              <a:t>.</a:t>
            </a:r>
          </a:p>
          <a:p>
            <a:endParaRPr lang="en-US" sz="2400" dirty="0"/>
          </a:p>
        </p:txBody>
      </p:sp>
    </p:spTree>
    <p:extLst>
      <p:ext uri="{BB962C8B-B14F-4D97-AF65-F5344CB8AC3E}">
        <p14:creationId xmlns:p14="http://schemas.microsoft.com/office/powerpoint/2010/main" val="2107605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156</TotalTime>
  <Words>1056</Words>
  <Application>Microsoft Office PowerPoint</Application>
  <PresentationFormat>Widescreen</PresentationFormat>
  <Paragraphs>84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 Boardroom</vt:lpstr>
      <vt:lpstr>FORENSIC SCIENCE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SCIENCE</dc:title>
  <dc:creator>Vaishnavi</dc:creator>
  <cp:lastModifiedBy>HP</cp:lastModifiedBy>
  <cp:revision>9</cp:revision>
  <dcterms:created xsi:type="dcterms:W3CDTF">2023-04-28T05:46:19Z</dcterms:created>
  <dcterms:modified xsi:type="dcterms:W3CDTF">2023-07-12T01:52:34Z</dcterms:modified>
</cp:coreProperties>
</file>