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7/12/2023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2947" y="422850"/>
            <a:ext cx="7197726" cy="2421464"/>
          </a:xfrm>
        </p:spPr>
        <p:txBody>
          <a:bodyPr/>
          <a:lstStyle/>
          <a:p>
            <a:r>
              <a:rPr lang="en-US" dirty="0" smtClean="0"/>
              <a:t>PHYSICAL EVIDENCES </a:t>
            </a:r>
            <a:endParaRPr lang="en-IN" dirty="0"/>
          </a:p>
        </p:txBody>
      </p:sp>
      <p:sp>
        <p:nvSpPr>
          <p:cNvPr id="3" name="Subtitle 2"/>
          <p:cNvSpPr>
            <a:spLocks noGrp="1"/>
          </p:cNvSpPr>
          <p:nvPr>
            <p:ph type="subTitle" idx="1"/>
          </p:nvPr>
        </p:nvSpPr>
        <p:spPr>
          <a:xfrm>
            <a:off x="3962399" y="3001070"/>
            <a:ext cx="7197726" cy="1405467"/>
          </a:xfrm>
        </p:spPr>
        <p:txBody>
          <a:bodyPr/>
          <a:lstStyle/>
          <a:p>
            <a:pPr algn="ctr"/>
            <a:r>
              <a:rPr lang="en-US" dirty="0" smtClean="0"/>
              <a:t>CHAPTER 7</a:t>
            </a:r>
            <a:endParaRPr lang="en-IN" dirty="0"/>
          </a:p>
        </p:txBody>
      </p:sp>
      <p:sp>
        <p:nvSpPr>
          <p:cNvPr id="4" name="TextBox 3"/>
          <p:cNvSpPr txBox="1"/>
          <p:nvPr/>
        </p:nvSpPr>
        <p:spPr>
          <a:xfrm>
            <a:off x="8386354" y="4689566"/>
            <a:ext cx="3409406" cy="1200329"/>
          </a:xfrm>
          <a:prstGeom prst="rect">
            <a:avLst/>
          </a:prstGeom>
          <a:noFill/>
        </p:spPr>
        <p:txBody>
          <a:bodyPr wrap="square" rtlCol="0">
            <a:spAutoFit/>
          </a:bodyPr>
          <a:lstStyle/>
          <a:p>
            <a:r>
              <a:rPr lang="en-US" dirty="0"/>
              <a:t>VAISHNAVI VIVEK SAWANT</a:t>
            </a:r>
          </a:p>
          <a:p>
            <a:r>
              <a:rPr lang="en-US" dirty="0"/>
              <a:t>DEPARTMENT OF CRIMINOLOGY</a:t>
            </a:r>
            <a:endParaRPr lang="en-IN" dirty="0"/>
          </a:p>
          <a:p>
            <a:endParaRPr lang="en-IN" dirty="0"/>
          </a:p>
          <a:p>
            <a:endParaRPr lang="en-IN" dirty="0"/>
          </a:p>
        </p:txBody>
      </p:sp>
    </p:spTree>
    <p:extLst>
      <p:ext uri="{BB962C8B-B14F-4D97-AF65-F5344CB8AC3E}">
        <p14:creationId xmlns:p14="http://schemas.microsoft.com/office/powerpoint/2010/main" val="237506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154" y="836023"/>
            <a:ext cx="9627326" cy="5632311"/>
          </a:xfrm>
          <a:prstGeom prst="rect">
            <a:avLst/>
          </a:prstGeom>
          <a:noFill/>
        </p:spPr>
        <p:txBody>
          <a:bodyPr wrap="square" rtlCol="0">
            <a:spAutoFit/>
          </a:bodyPr>
          <a:lstStyle/>
          <a:p>
            <a:r>
              <a:rPr lang="en-US" sz="2400" u="sng" dirty="0" smtClean="0"/>
              <a:t>Analysis </a:t>
            </a:r>
            <a:r>
              <a:rPr lang="en-US" sz="2400" u="sng" dirty="0"/>
              <a:t>of the remains</a:t>
            </a:r>
            <a:r>
              <a:rPr lang="en-US" sz="2400" dirty="0"/>
              <a:t>: Forensic anthropologists will analyze the skeletal remains to identify any signs of trauma or disease, as well as to estimate the time of death and the circumstances surrounding the death</a:t>
            </a:r>
            <a:r>
              <a:rPr lang="en-US" sz="2400" dirty="0" smtClean="0"/>
              <a:t>.</a:t>
            </a:r>
          </a:p>
          <a:p>
            <a:endParaRPr lang="en-US" sz="2400" dirty="0"/>
          </a:p>
          <a:p>
            <a:r>
              <a:rPr lang="en-US" sz="2400" u="sng" dirty="0"/>
              <a:t>Identification of the individual</a:t>
            </a:r>
            <a:r>
              <a:rPr lang="en-US" sz="2400" dirty="0"/>
              <a:t>: Forensic anthropologists will use the information gathered from the examination and analysis of the remains to help establish the identity of the individual. This may involve comparing the remains to dental records, DNA samples, or other information to determine </a:t>
            </a:r>
            <a:r>
              <a:rPr lang="en-US" sz="2400" dirty="0" smtClean="0"/>
              <a:t>a </a:t>
            </a:r>
            <a:r>
              <a:rPr lang="en-US" sz="2400" dirty="0"/>
              <a:t>positive identification</a:t>
            </a:r>
            <a:r>
              <a:rPr lang="en-US" sz="2400" dirty="0" smtClean="0"/>
              <a:t>.</a:t>
            </a:r>
          </a:p>
          <a:p>
            <a:endParaRPr lang="en-US" sz="2400" dirty="0"/>
          </a:p>
          <a:p>
            <a:r>
              <a:rPr lang="en-US" sz="2400" u="sng" dirty="0"/>
              <a:t>Report writing</a:t>
            </a:r>
            <a:r>
              <a:rPr lang="en-US" sz="2400" dirty="0"/>
              <a:t>: Forensic anthropologists will typically prepare a detailed report documenting their findings and conclusions. This report may be used as evidence in legal proceedings.</a:t>
            </a:r>
          </a:p>
          <a:p>
            <a:r>
              <a:rPr lang="en-US" sz="2400" dirty="0" smtClean="0"/>
              <a:t> </a:t>
            </a:r>
            <a:endParaRPr lang="en-US" sz="2400" dirty="0"/>
          </a:p>
          <a:p>
            <a:endParaRPr lang="en-IN" sz="2400" dirty="0"/>
          </a:p>
        </p:txBody>
      </p:sp>
    </p:spTree>
    <p:extLst>
      <p:ext uri="{BB962C8B-B14F-4D97-AF65-F5344CB8AC3E}">
        <p14:creationId xmlns:p14="http://schemas.microsoft.com/office/powerpoint/2010/main" val="217870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2046" y="796834"/>
            <a:ext cx="9535885" cy="1071155"/>
          </a:xfrm>
          <a:prstGeom prst="rect">
            <a:avLst/>
          </a:prstGeom>
          <a:noFill/>
        </p:spPr>
        <p:txBody>
          <a:bodyPr wrap="square" rtlCol="0">
            <a:spAutoFit/>
          </a:bodyPr>
          <a:lstStyle/>
          <a:p>
            <a:endParaRPr lang="en-IN" dirty="0"/>
          </a:p>
        </p:txBody>
      </p:sp>
      <p:sp>
        <p:nvSpPr>
          <p:cNvPr id="4" name="TextBox 3"/>
          <p:cNvSpPr txBox="1"/>
          <p:nvPr/>
        </p:nvSpPr>
        <p:spPr>
          <a:xfrm>
            <a:off x="927847" y="1652836"/>
            <a:ext cx="10394577" cy="4893647"/>
          </a:xfrm>
          <a:prstGeom prst="rect">
            <a:avLst/>
          </a:prstGeom>
          <a:noFill/>
        </p:spPr>
        <p:txBody>
          <a:bodyPr wrap="square" rtlCol="0">
            <a:spAutoFit/>
          </a:bodyPr>
          <a:lstStyle/>
          <a:p>
            <a:r>
              <a:rPr lang="en-US" sz="2400" u="sng" dirty="0"/>
              <a:t>Testimony in court</a:t>
            </a:r>
            <a:r>
              <a:rPr lang="en-US" sz="2400" dirty="0"/>
              <a:t>: In some cases, forensic anthropologists may be called upon to provide expert testimony in court, presenting their findings and conclusions to help establish the facts of the case</a:t>
            </a:r>
            <a:r>
              <a:rPr lang="en-US" sz="2400" dirty="0" smtClean="0"/>
              <a:t>.</a:t>
            </a:r>
          </a:p>
          <a:p>
            <a:endParaRPr lang="en-US" sz="2400" dirty="0"/>
          </a:p>
          <a:p>
            <a:r>
              <a:rPr lang="en-US" sz="2400" dirty="0"/>
              <a:t>Overall, the steps involved in forensic anthropology require a combination of specialized knowledge, scientific techniques, and attention to detail. By following a rigorous and systematic approach, forensic anthropologists can help provide answers and closure to families and communities affected by </a:t>
            </a:r>
            <a:r>
              <a:rPr lang="en-US" sz="2400" dirty="0" smtClean="0"/>
              <a:t>the tragedy</a:t>
            </a:r>
            <a:r>
              <a:rPr lang="en-US" sz="2400" dirty="0"/>
              <a:t>.</a:t>
            </a:r>
          </a:p>
          <a:p>
            <a:endParaRPr lang="en-US" sz="2400" dirty="0"/>
          </a:p>
          <a:p>
            <a:endParaRPr lang="en-US" sz="2400" dirty="0"/>
          </a:p>
          <a:p>
            <a:endParaRPr lang="en-US" sz="2400" dirty="0"/>
          </a:p>
          <a:p>
            <a:endParaRPr lang="en-US" sz="2400" dirty="0"/>
          </a:p>
          <a:p>
            <a:endParaRPr lang="en-IN" sz="2400" dirty="0"/>
          </a:p>
        </p:txBody>
      </p:sp>
    </p:spTree>
    <p:extLst>
      <p:ext uri="{BB962C8B-B14F-4D97-AF65-F5344CB8AC3E}">
        <p14:creationId xmlns:p14="http://schemas.microsoft.com/office/powerpoint/2010/main" val="3789856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117565"/>
            <a:ext cx="12396650" cy="6740307"/>
          </a:xfrm>
          <a:prstGeom prst="rect">
            <a:avLst/>
          </a:prstGeom>
          <a:noFill/>
        </p:spPr>
        <p:txBody>
          <a:bodyPr wrap="square" rtlCol="0">
            <a:spAutoFit/>
          </a:bodyPr>
          <a:lstStyle/>
          <a:p>
            <a:r>
              <a:rPr lang="en-US" sz="2400" dirty="0" smtClean="0"/>
              <a:t>COLLECTION OF EVIDENCE</a:t>
            </a:r>
          </a:p>
          <a:p>
            <a:endParaRPr lang="en-US" sz="2400" dirty="0"/>
          </a:p>
          <a:p>
            <a:r>
              <a:rPr lang="en-US" sz="2400" dirty="0" smtClean="0"/>
              <a:t>The </a:t>
            </a:r>
            <a:r>
              <a:rPr lang="en-US" sz="2400" dirty="0"/>
              <a:t>collection of evidence is a critical step in the investigation of a crime or other legal matter. Proper collection, handling, and preservation of evidence are crucial to ensuring its admissibility in court and its usefulness in determining the truth</a:t>
            </a:r>
            <a:r>
              <a:rPr lang="en-US" sz="2400" dirty="0" smtClean="0"/>
              <a:t>.</a:t>
            </a:r>
          </a:p>
          <a:p>
            <a:endParaRPr lang="en-US" sz="2400" dirty="0"/>
          </a:p>
          <a:p>
            <a:r>
              <a:rPr lang="en-US" sz="2400" dirty="0" smtClean="0"/>
              <a:t> </a:t>
            </a:r>
            <a:r>
              <a:rPr lang="en-US" sz="2400" u="sng" dirty="0"/>
              <a:t>Here are some general guidelines for the collection of evidence</a:t>
            </a:r>
            <a:r>
              <a:rPr lang="en-US" sz="2400" u="sng" dirty="0" smtClean="0"/>
              <a:t>:</a:t>
            </a:r>
            <a:endParaRPr lang="en-US" sz="2400" u="sng" dirty="0"/>
          </a:p>
          <a:p>
            <a:r>
              <a:rPr lang="en-US" sz="2400" u="sng" dirty="0" smtClean="0"/>
              <a:t>Secure </a:t>
            </a:r>
            <a:r>
              <a:rPr lang="en-US" sz="2400" u="sng" dirty="0"/>
              <a:t>the area:</a:t>
            </a:r>
            <a:r>
              <a:rPr lang="en-US" sz="2400" dirty="0"/>
              <a:t> Before collecting evidence, the area should be secured and protected to prevent contamination or tampering. This may involve restricting access to the area, using barriers, or sealing off the area</a:t>
            </a:r>
            <a:r>
              <a:rPr lang="en-US" sz="2400" dirty="0" smtClean="0"/>
              <a:t>.</a:t>
            </a:r>
          </a:p>
          <a:p>
            <a:endParaRPr lang="en-US" sz="2400" dirty="0"/>
          </a:p>
          <a:p>
            <a:r>
              <a:rPr lang="en-US" sz="2400" u="sng" dirty="0" smtClean="0"/>
              <a:t>Wear </a:t>
            </a:r>
            <a:r>
              <a:rPr lang="en-US" sz="2400" u="sng" dirty="0"/>
              <a:t>appropriate protective gear</a:t>
            </a:r>
            <a:r>
              <a:rPr lang="en-US" sz="2400" dirty="0"/>
              <a:t>: Crime scene investigators should wear protective gear such as gloves, masks, and disposable suits to prevent contamination of the evidence and protect themselves from potential hazards</a:t>
            </a:r>
            <a:r>
              <a:rPr lang="en-US" sz="2400" dirty="0" smtClean="0"/>
              <a:t>.</a:t>
            </a:r>
          </a:p>
          <a:p>
            <a:endParaRPr lang="en-US" sz="2400" dirty="0"/>
          </a:p>
          <a:p>
            <a:r>
              <a:rPr lang="en-US" sz="2400" u="sng" dirty="0" smtClean="0"/>
              <a:t>Use </a:t>
            </a:r>
            <a:r>
              <a:rPr lang="en-US" sz="2400" u="sng" dirty="0"/>
              <a:t>proper collection methods</a:t>
            </a:r>
            <a:r>
              <a:rPr lang="en-US" sz="2400" dirty="0"/>
              <a:t>: Different types of evidence require different collection methods. For example, DNA evidence may be collected using swabs, while trace evidence such as fibers or hairs may be collected using tweezers or tape.</a:t>
            </a:r>
            <a:endParaRPr lang="en-IN" sz="2400" dirty="0"/>
          </a:p>
        </p:txBody>
      </p:sp>
    </p:spTree>
    <p:extLst>
      <p:ext uri="{BB962C8B-B14F-4D97-AF65-F5344CB8AC3E}">
        <p14:creationId xmlns:p14="http://schemas.microsoft.com/office/powerpoint/2010/main" val="176147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1336" y="522514"/>
            <a:ext cx="10711543" cy="6001643"/>
          </a:xfrm>
          <a:prstGeom prst="rect">
            <a:avLst/>
          </a:prstGeom>
          <a:noFill/>
        </p:spPr>
        <p:txBody>
          <a:bodyPr wrap="square" rtlCol="0">
            <a:spAutoFit/>
          </a:bodyPr>
          <a:lstStyle/>
          <a:p>
            <a:r>
              <a:rPr lang="en-US" sz="2400" u="sng" dirty="0"/>
              <a:t>Document the evidence</a:t>
            </a:r>
            <a:r>
              <a:rPr lang="en-US" sz="2400" dirty="0"/>
              <a:t>: All evidence should be properly labeled, photographed, and documented to establish a chain of custody and ensure its admissibility in court</a:t>
            </a:r>
            <a:r>
              <a:rPr lang="en-US" sz="2400" dirty="0" smtClean="0"/>
              <a:t>.</a:t>
            </a:r>
          </a:p>
          <a:p>
            <a:endParaRPr lang="en-US" sz="2400" dirty="0"/>
          </a:p>
          <a:p>
            <a:r>
              <a:rPr lang="en-US" sz="2400" u="sng" dirty="0" smtClean="0"/>
              <a:t>Preserve </a:t>
            </a:r>
            <a:r>
              <a:rPr lang="en-US" sz="2400" u="sng" dirty="0"/>
              <a:t>the evidence</a:t>
            </a:r>
            <a:r>
              <a:rPr lang="en-US" sz="2400" dirty="0"/>
              <a:t>: Evidence should be collected and stored in a way that preserves its integrity and prevents degradation or contamination. This may involve using airtight containers or refrigeration to prevent bacterial growth or decay</a:t>
            </a:r>
            <a:r>
              <a:rPr lang="en-US" sz="2400" dirty="0" smtClean="0"/>
              <a:t>.</a:t>
            </a:r>
          </a:p>
          <a:p>
            <a:endParaRPr lang="en-US" sz="2400" dirty="0"/>
          </a:p>
          <a:p>
            <a:r>
              <a:rPr lang="en-US" sz="2400" u="sng" dirty="0" smtClean="0"/>
              <a:t>Maintain </a:t>
            </a:r>
            <a:r>
              <a:rPr lang="en-US" sz="2400" u="sng" dirty="0"/>
              <a:t>the chain of custody: </a:t>
            </a:r>
            <a:r>
              <a:rPr lang="en-US" sz="2400" dirty="0"/>
              <a:t>The chain of custody refers to the chronological documentation of the evidence from its discovery to its presentation in court. It is critical to ensure that the evidence has not been tampered with or altered in any way</a:t>
            </a:r>
            <a:r>
              <a:rPr lang="en-US" sz="2400" dirty="0" smtClean="0"/>
              <a:t>.</a:t>
            </a:r>
          </a:p>
          <a:p>
            <a:endParaRPr lang="en-US" sz="2400" dirty="0"/>
          </a:p>
          <a:p>
            <a:r>
              <a:rPr lang="en-US" sz="2400" dirty="0" smtClean="0"/>
              <a:t>Overall</a:t>
            </a:r>
            <a:r>
              <a:rPr lang="en-US" sz="2400" dirty="0"/>
              <a:t>, the collection of evidence is a complex process that requires careful attention to detail and adherence to established procedures. The goal is to obtain accurate, reliable, and admissible evidence that can help establish the truth and lead to a just resolution of the case.</a:t>
            </a:r>
            <a:endParaRPr lang="en-IN" sz="2400" dirty="0"/>
          </a:p>
        </p:txBody>
      </p:sp>
    </p:spTree>
    <p:extLst>
      <p:ext uri="{BB962C8B-B14F-4D97-AF65-F5344CB8AC3E}">
        <p14:creationId xmlns:p14="http://schemas.microsoft.com/office/powerpoint/2010/main" val="193261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3326" y="261258"/>
            <a:ext cx="11155680" cy="5262979"/>
          </a:xfrm>
          <a:prstGeom prst="rect">
            <a:avLst/>
          </a:prstGeom>
          <a:noFill/>
        </p:spPr>
        <p:txBody>
          <a:bodyPr wrap="square" rtlCol="0">
            <a:spAutoFit/>
          </a:bodyPr>
          <a:lstStyle/>
          <a:p>
            <a:r>
              <a:rPr lang="en-US" sz="2400" dirty="0" smtClean="0"/>
              <a:t>PRESERVATION OF EVIDENCE</a:t>
            </a:r>
          </a:p>
          <a:p>
            <a:endParaRPr lang="en-US" sz="2400" dirty="0"/>
          </a:p>
          <a:p>
            <a:r>
              <a:rPr lang="en-US" sz="2400" dirty="0" smtClean="0"/>
              <a:t>Preservation </a:t>
            </a:r>
            <a:r>
              <a:rPr lang="en-US" sz="2400" dirty="0"/>
              <a:t>of evidence is crucial to ensure its admissibility in court and its usefulness in determining the truth. Proper preservation of evidence can also help prevent contamination or degradation of the evidence, which could affect its integrity or usefulness. </a:t>
            </a:r>
            <a:endParaRPr lang="en-US" sz="2400" dirty="0" smtClean="0"/>
          </a:p>
          <a:p>
            <a:endParaRPr lang="en-US" sz="2400" dirty="0"/>
          </a:p>
          <a:p>
            <a:r>
              <a:rPr lang="en-US" sz="2400" u="sng" dirty="0" smtClean="0"/>
              <a:t>Here </a:t>
            </a:r>
            <a:r>
              <a:rPr lang="en-US" sz="2400" u="sng" dirty="0"/>
              <a:t>are some general guidelines for the preservation of evidence</a:t>
            </a:r>
            <a:r>
              <a:rPr lang="en-US" sz="2400" u="sng" dirty="0" smtClean="0"/>
              <a:t>:</a:t>
            </a:r>
          </a:p>
          <a:p>
            <a:endParaRPr lang="en-US" sz="2400" dirty="0"/>
          </a:p>
          <a:p>
            <a:r>
              <a:rPr lang="en-US" sz="2400" u="sng" dirty="0" smtClean="0"/>
              <a:t>Store </a:t>
            </a:r>
            <a:r>
              <a:rPr lang="en-US" sz="2400" u="sng" dirty="0"/>
              <a:t>evidence in appropriate containers:</a:t>
            </a:r>
            <a:r>
              <a:rPr lang="en-US" sz="2400" dirty="0"/>
              <a:t> Different types of evidence require different storage methods. For example, biological evidence such as blood or saliva should be stored in airtight containers to prevent bacterial growth, while evidence containing volatile substances should be stored in airtight containers with minimal headspace</a:t>
            </a:r>
            <a:r>
              <a:rPr lang="en-US" sz="2400" dirty="0" smtClean="0"/>
              <a:t>.</a:t>
            </a:r>
          </a:p>
          <a:p>
            <a:endParaRPr lang="en-US" sz="2400" dirty="0"/>
          </a:p>
        </p:txBody>
      </p:sp>
    </p:spTree>
    <p:extLst>
      <p:ext uri="{BB962C8B-B14F-4D97-AF65-F5344CB8AC3E}">
        <p14:creationId xmlns:p14="http://schemas.microsoft.com/office/powerpoint/2010/main" val="486501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583" y="535576"/>
            <a:ext cx="10724606" cy="6001643"/>
          </a:xfrm>
          <a:prstGeom prst="rect">
            <a:avLst/>
          </a:prstGeom>
          <a:noFill/>
        </p:spPr>
        <p:txBody>
          <a:bodyPr wrap="square" rtlCol="0">
            <a:spAutoFit/>
          </a:bodyPr>
          <a:lstStyle/>
          <a:p>
            <a:r>
              <a:rPr lang="en-US" sz="2400" u="sng" dirty="0"/>
              <a:t>Control the temperature</a:t>
            </a:r>
            <a:r>
              <a:rPr lang="en-US" sz="2400" dirty="0"/>
              <a:t>: Some types of evidence may require refrigeration or freezing to preserve their integrity. However, care must be taken to avoid temperature extremes that could cause damage to the evidence.</a:t>
            </a:r>
            <a:endParaRPr lang="en-IN" sz="2400" dirty="0"/>
          </a:p>
          <a:p>
            <a:endParaRPr lang="en-US" sz="2400" u="sng" dirty="0" smtClean="0"/>
          </a:p>
          <a:p>
            <a:endParaRPr lang="en-US" sz="2400" u="sng" dirty="0"/>
          </a:p>
          <a:p>
            <a:r>
              <a:rPr lang="en-US" sz="2400" u="sng" dirty="0" smtClean="0"/>
              <a:t>Label </a:t>
            </a:r>
            <a:r>
              <a:rPr lang="en-US" sz="2400" u="sng" dirty="0"/>
              <a:t>and document the evidence:</a:t>
            </a:r>
            <a:r>
              <a:rPr lang="en-US" sz="2400" dirty="0"/>
              <a:t> All evidence should be properly labeled and documented to establish a chain of custody and ensure its admissibility in court. The documentation should include information about the item, the date and time it was collected, the location where it was found, and the name of the person who collected it</a:t>
            </a:r>
            <a:r>
              <a:rPr lang="en-US" sz="2400" dirty="0" smtClean="0"/>
              <a:t>.</a:t>
            </a:r>
          </a:p>
          <a:p>
            <a:endParaRPr lang="en-US" sz="2400" dirty="0"/>
          </a:p>
          <a:p>
            <a:r>
              <a:rPr lang="en-US" sz="2400" u="sng" dirty="0" smtClean="0"/>
              <a:t>Maintain </a:t>
            </a:r>
            <a:r>
              <a:rPr lang="en-US" sz="2400" u="sng" dirty="0"/>
              <a:t>the chain of custody</a:t>
            </a:r>
            <a:r>
              <a:rPr lang="en-US" sz="2400" dirty="0"/>
              <a:t>: The chain of custody refers to the chronological documentation of the evidence from its discovery to its presentation in court. It is critical to ensure that the evidence has not been tampered with or altered in any way</a:t>
            </a:r>
            <a:r>
              <a:rPr lang="en-US" sz="2400" dirty="0" smtClean="0"/>
              <a:t>.</a:t>
            </a:r>
          </a:p>
          <a:p>
            <a:endParaRPr lang="en-US" sz="2400" dirty="0"/>
          </a:p>
        </p:txBody>
      </p:sp>
    </p:spTree>
    <p:extLst>
      <p:ext uri="{BB962C8B-B14F-4D97-AF65-F5344CB8AC3E}">
        <p14:creationId xmlns:p14="http://schemas.microsoft.com/office/powerpoint/2010/main" val="150541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37509" y="1772194"/>
            <a:ext cx="11312434" cy="369332"/>
          </a:xfrm>
          <a:prstGeom prst="rect">
            <a:avLst/>
          </a:prstGeom>
          <a:noFill/>
        </p:spPr>
        <p:txBody>
          <a:bodyPr wrap="square" rtlCol="0">
            <a:spAutoFit/>
          </a:bodyPr>
          <a:lstStyle/>
          <a:p>
            <a:endParaRPr lang="en-IN" dirty="0"/>
          </a:p>
        </p:txBody>
      </p:sp>
      <p:sp>
        <p:nvSpPr>
          <p:cNvPr id="4" name="TextBox 3"/>
          <p:cNvSpPr txBox="1"/>
          <p:nvPr/>
        </p:nvSpPr>
        <p:spPr>
          <a:xfrm>
            <a:off x="1084218" y="849086"/>
            <a:ext cx="9953897" cy="4524315"/>
          </a:xfrm>
          <a:prstGeom prst="rect">
            <a:avLst/>
          </a:prstGeom>
          <a:noFill/>
        </p:spPr>
        <p:txBody>
          <a:bodyPr wrap="square" rtlCol="0">
            <a:spAutoFit/>
          </a:bodyPr>
          <a:lstStyle/>
          <a:p>
            <a:r>
              <a:rPr lang="en-US" sz="2400" u="sng" dirty="0"/>
              <a:t>Limit handling of the evidence</a:t>
            </a:r>
            <a:r>
              <a:rPr lang="en-US" sz="2400" dirty="0"/>
              <a:t>: Handling of the evidence should be limited to those who are authorized and trained to do so. Excessive handling of the evidence can increase the risk of contamination or damage</a:t>
            </a:r>
            <a:r>
              <a:rPr lang="en-US" sz="2400" dirty="0" smtClean="0"/>
              <a:t>.</a:t>
            </a:r>
          </a:p>
          <a:p>
            <a:endParaRPr lang="en-US" sz="2400" dirty="0"/>
          </a:p>
          <a:p>
            <a:r>
              <a:rPr lang="en-US" sz="2400" u="sng" dirty="0" smtClean="0"/>
              <a:t>Follow </a:t>
            </a:r>
            <a:r>
              <a:rPr lang="en-US" sz="2400" u="sng" dirty="0"/>
              <a:t>established protocols</a:t>
            </a:r>
            <a:r>
              <a:rPr lang="en-US" sz="2400" dirty="0"/>
              <a:t>: Each type of evidence has its own specific protocols for collection and preservation. It is important to follow established protocols to ensure the integrity and admissibility of the evidence</a:t>
            </a:r>
            <a:r>
              <a:rPr lang="en-US" sz="2400" dirty="0" smtClean="0"/>
              <a:t>.</a:t>
            </a:r>
          </a:p>
          <a:p>
            <a:endParaRPr lang="en-US" sz="2400" dirty="0"/>
          </a:p>
          <a:p>
            <a:r>
              <a:rPr lang="en-US" sz="2400" dirty="0" smtClean="0"/>
              <a:t>Overall</a:t>
            </a:r>
            <a:r>
              <a:rPr lang="en-US" sz="2400" dirty="0"/>
              <a:t>, the preservation of evidence is a critical step in the investigation of a crime or other legal matter. Proper preservation can help ensure the admissibility and usefulness of the evidence in court, and ultimately help establish the truth.</a:t>
            </a:r>
            <a:endParaRPr lang="en-IN" sz="2400" dirty="0"/>
          </a:p>
        </p:txBody>
      </p:sp>
    </p:spTree>
    <p:extLst>
      <p:ext uri="{BB962C8B-B14F-4D97-AF65-F5344CB8AC3E}">
        <p14:creationId xmlns:p14="http://schemas.microsoft.com/office/powerpoint/2010/main" val="178674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7463" y="522514"/>
            <a:ext cx="10371908" cy="5632311"/>
          </a:xfrm>
          <a:prstGeom prst="rect">
            <a:avLst/>
          </a:prstGeom>
          <a:noFill/>
        </p:spPr>
        <p:txBody>
          <a:bodyPr wrap="square" rtlCol="0">
            <a:spAutoFit/>
          </a:bodyPr>
          <a:lstStyle/>
          <a:p>
            <a:r>
              <a:rPr lang="en-US" sz="2400" dirty="0" smtClean="0"/>
              <a:t>FORENSIC ANTHROPOLOGY</a:t>
            </a:r>
          </a:p>
          <a:p>
            <a:endParaRPr lang="en-US" sz="2400" dirty="0"/>
          </a:p>
          <a:p>
            <a:r>
              <a:rPr lang="en-US" sz="2400" dirty="0"/>
              <a:t>Forensic anthropology is a subfield of anthropology that applies the principles and methods of physical and biological anthropology to the identification of human remains for legal purposes. The goal of forensic anthropology is to help establish the identity of a deceased individual, determine the cause and manner of death, and provide evidence for use in legal proceedings</a:t>
            </a:r>
            <a:r>
              <a:rPr lang="en-US" sz="2400" dirty="0" smtClean="0"/>
              <a:t>.</a:t>
            </a:r>
          </a:p>
          <a:p>
            <a:endParaRPr lang="en-US" sz="2400" dirty="0"/>
          </a:p>
          <a:p>
            <a:r>
              <a:rPr lang="en-US" sz="2400" dirty="0"/>
              <a:t>Forensic anthropologists use their knowledge of human anatomy and variation, growth and development, and biological and cultural history to analyze and interpret skeletal remains. They may examine bones, teeth, and other physical evidence to estimate the age, sex, ancestry, and stature of the individual, as well as to identify any signs of trauma, disease, or other factors that may have contributed to the person's death.</a:t>
            </a:r>
          </a:p>
          <a:p>
            <a:endParaRPr lang="en-IN" sz="2400" dirty="0"/>
          </a:p>
        </p:txBody>
      </p:sp>
    </p:spTree>
    <p:extLst>
      <p:ext uri="{BB962C8B-B14F-4D97-AF65-F5344CB8AC3E}">
        <p14:creationId xmlns:p14="http://schemas.microsoft.com/office/powerpoint/2010/main" val="1469704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794" y="1097280"/>
            <a:ext cx="9392195" cy="4524315"/>
          </a:xfrm>
          <a:prstGeom prst="rect">
            <a:avLst/>
          </a:prstGeom>
          <a:noFill/>
        </p:spPr>
        <p:txBody>
          <a:bodyPr wrap="square" rtlCol="0">
            <a:spAutoFit/>
          </a:bodyPr>
          <a:lstStyle/>
          <a:p>
            <a:r>
              <a:rPr lang="en-US" sz="2400" dirty="0"/>
              <a:t>Forensic anthropologists may work with law enforcement agencies, medical examiners, and coroners to help identify victims of homicide, mass disasters, and other tragedies. They may also provide expert testimony in court, presenting their findings and conclusions in a clear and understandable manner</a:t>
            </a:r>
            <a:r>
              <a:rPr lang="en-US" sz="2400" dirty="0" smtClean="0"/>
              <a:t>.</a:t>
            </a:r>
          </a:p>
          <a:p>
            <a:endParaRPr lang="en-US" sz="2400" dirty="0"/>
          </a:p>
          <a:p>
            <a:r>
              <a:rPr lang="en-US" sz="2400" dirty="0"/>
              <a:t>Overall, forensic anthropology plays an important role in the investigation of crimes and other legal matters involving human remains. By applying the principles and methods of physical and biological anthropology to the analysis of skeletal remains, forensic anthropologists can help provide answers and closure to families and communities affected by tragedy.</a:t>
            </a:r>
          </a:p>
          <a:p>
            <a:endParaRPr lang="en-IN" sz="2400" dirty="0"/>
          </a:p>
        </p:txBody>
      </p:sp>
    </p:spTree>
    <p:extLst>
      <p:ext uri="{BB962C8B-B14F-4D97-AF65-F5344CB8AC3E}">
        <p14:creationId xmlns:p14="http://schemas.microsoft.com/office/powerpoint/2010/main" val="1930146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1966" y="692332"/>
            <a:ext cx="10241280" cy="6001643"/>
          </a:xfrm>
          <a:prstGeom prst="rect">
            <a:avLst/>
          </a:prstGeom>
          <a:noFill/>
        </p:spPr>
        <p:txBody>
          <a:bodyPr wrap="square" rtlCol="0">
            <a:spAutoFit/>
          </a:bodyPr>
          <a:lstStyle/>
          <a:p>
            <a:r>
              <a:rPr lang="en-US" sz="2400" dirty="0"/>
              <a:t>The steps involved in forensic anthropology can vary depending on the specific case and the scope of the investigation. </a:t>
            </a:r>
            <a:endParaRPr lang="en-US" sz="2400" dirty="0" smtClean="0"/>
          </a:p>
          <a:p>
            <a:endParaRPr lang="en-US" sz="2400" dirty="0"/>
          </a:p>
          <a:p>
            <a:r>
              <a:rPr lang="en-US" sz="2400" dirty="0" smtClean="0"/>
              <a:t>However</a:t>
            </a:r>
            <a:r>
              <a:rPr lang="en-US" sz="2400" dirty="0"/>
              <a:t>, here are some general steps that may be involved in forensic anthropology</a:t>
            </a:r>
            <a:r>
              <a:rPr lang="en-US" sz="2400" dirty="0" smtClean="0"/>
              <a:t>:</a:t>
            </a:r>
          </a:p>
          <a:p>
            <a:endParaRPr lang="en-US" sz="2400" dirty="0"/>
          </a:p>
          <a:p>
            <a:r>
              <a:rPr lang="en-US" sz="2400" u="sng" dirty="0"/>
              <a:t>Recovery of the remains: </a:t>
            </a:r>
            <a:r>
              <a:rPr lang="en-US" sz="2400" dirty="0"/>
              <a:t>The first step in forensic anthropology is the recovery of the remains. This may involve searching for and excavating the remains from a crime scene or other location</a:t>
            </a:r>
            <a:r>
              <a:rPr lang="en-US" sz="2400" dirty="0" smtClean="0"/>
              <a:t>.</a:t>
            </a:r>
          </a:p>
          <a:p>
            <a:endParaRPr lang="en-US" sz="2400" dirty="0"/>
          </a:p>
          <a:p>
            <a:r>
              <a:rPr lang="en-US" sz="2400" u="sng" dirty="0"/>
              <a:t>Examination of the remains:</a:t>
            </a:r>
            <a:r>
              <a:rPr lang="en-US" sz="2400" dirty="0"/>
              <a:t> Once the remains have been recovered, forensic anthropologists will examine them to assess their condition and determine the extent of the damage. They will also examine the bones and other physical evidence to gather information about the individual's age, sex, ancestry, and other characteristics.</a:t>
            </a:r>
          </a:p>
          <a:p>
            <a:endParaRPr lang="en-IN" sz="2400" dirty="0"/>
          </a:p>
        </p:txBody>
      </p:sp>
    </p:spTree>
    <p:extLst>
      <p:ext uri="{BB962C8B-B14F-4D97-AF65-F5344CB8AC3E}">
        <p14:creationId xmlns:p14="http://schemas.microsoft.com/office/powerpoint/2010/main" val="554196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40</TotalTime>
  <Words>1280</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Celestial</vt:lpstr>
      <vt:lpstr>PHYSICAL EVIDENCES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EVIDENCES</dc:title>
  <dc:creator>Vaishnavi</dc:creator>
  <cp:lastModifiedBy>HP</cp:lastModifiedBy>
  <cp:revision>6</cp:revision>
  <dcterms:created xsi:type="dcterms:W3CDTF">2023-05-01T04:25:32Z</dcterms:created>
  <dcterms:modified xsi:type="dcterms:W3CDTF">2023-07-12T01:54:46Z</dcterms:modified>
</cp:coreProperties>
</file>