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660"/>
  </p:normalViewPr>
  <p:slideViewPr>
    <p:cSldViewPr>
      <p:cViewPr varScale="1">
        <p:scale>
          <a:sx n="42" d="100"/>
          <a:sy n="42" d="100"/>
        </p:scale>
        <p:origin x="138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B5B21D19-52EC-4008-86C5-4F168D50BEF2}" type="datetimeFigureOut">
              <a:rPr lang="en-IN" smtClean="0"/>
              <a:t>12-07-2023</a:t>
            </a:fld>
            <a:endParaRPr lang="en-IN"/>
          </a:p>
        </p:txBody>
      </p:sp>
      <p:sp>
        <p:nvSpPr>
          <p:cNvPr id="17" name="Slide Number Placeholder 16"/>
          <p:cNvSpPr>
            <a:spLocks noGrp="1"/>
          </p:cNvSpPr>
          <p:nvPr>
            <p:ph type="sldNum" sz="quarter" idx="11"/>
          </p:nvPr>
        </p:nvSpPr>
        <p:spPr/>
        <p:txBody>
          <a:bodyPr/>
          <a:lstStyle/>
          <a:p>
            <a:fld id="{308788ED-E220-410F-84A2-82E54E7A7B25}" type="slidenum">
              <a:rPr lang="en-IN" smtClean="0"/>
              <a:t>‹#›</a:t>
            </a:fld>
            <a:endParaRPr lang="en-IN"/>
          </a:p>
        </p:txBody>
      </p:sp>
      <p:sp>
        <p:nvSpPr>
          <p:cNvPr id="19" name="Footer Placeholder 18"/>
          <p:cNvSpPr>
            <a:spLocks noGrp="1"/>
          </p:cNvSpPr>
          <p:nvPr>
            <p:ph type="ftr" sz="quarter" idx="12"/>
          </p:nvPr>
        </p:nvSpPr>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21D19-52EC-4008-86C5-4F168D50BEF2}" type="datetimeFigureOut">
              <a:rPr lang="en-IN" smtClean="0"/>
              <a:t>12-07-2023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8788ED-E220-410F-84A2-82E54E7A7B25}"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21D19-52EC-4008-86C5-4F168D50BEF2}" type="datetimeFigureOut">
              <a:rPr lang="en-IN" smtClean="0"/>
              <a:t>12-07-2023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08788ED-E220-410F-84A2-82E54E7A7B25}" type="slidenum">
              <a:rPr lang="en-IN" smtClean="0"/>
              <a:t>‹#›</a:t>
            </a:fld>
            <a:endParaRPr lang="en-IN"/>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B5B21D19-52EC-4008-86C5-4F168D50BEF2}" type="datetimeFigureOut">
              <a:rPr lang="en-IN" smtClean="0"/>
              <a:t>12-07-2023</a:t>
            </a:fld>
            <a:endParaRPr lang="en-IN"/>
          </a:p>
        </p:txBody>
      </p:sp>
      <p:sp>
        <p:nvSpPr>
          <p:cNvPr id="12" name="Slide Number Placeholder 11"/>
          <p:cNvSpPr>
            <a:spLocks noGrp="1"/>
          </p:cNvSpPr>
          <p:nvPr>
            <p:ph type="sldNum" sz="quarter" idx="15"/>
          </p:nvPr>
        </p:nvSpPr>
        <p:spPr/>
        <p:txBody>
          <a:bodyPr/>
          <a:lstStyle/>
          <a:p>
            <a:fld id="{308788ED-E220-410F-84A2-82E54E7A7B25}" type="slidenum">
              <a:rPr lang="en-IN" smtClean="0"/>
              <a:t>‹#›</a:t>
            </a:fld>
            <a:endParaRPr lang="en-IN"/>
          </a:p>
        </p:txBody>
      </p:sp>
      <p:sp>
        <p:nvSpPr>
          <p:cNvPr id="13" name="Footer Placeholder 12"/>
          <p:cNvSpPr>
            <a:spLocks noGrp="1"/>
          </p:cNvSpPr>
          <p:nvPr>
            <p:ph type="ftr" sz="quarter" idx="16"/>
          </p:nvPr>
        </p:nvSpPr>
        <p:spPr/>
        <p:txBody>
          <a:bodyPr/>
          <a:lstStyle/>
          <a:p>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B5B21D19-52EC-4008-86C5-4F168D50BEF2}" type="datetimeFigureOut">
              <a:rPr lang="en-IN" smtClean="0"/>
              <a:t>12-07-2023</a:t>
            </a:fld>
            <a:endParaRPr lang="en-IN"/>
          </a:p>
        </p:txBody>
      </p:sp>
      <p:sp>
        <p:nvSpPr>
          <p:cNvPr id="14" name="Slide Number Placeholder 13"/>
          <p:cNvSpPr>
            <a:spLocks noGrp="1"/>
          </p:cNvSpPr>
          <p:nvPr>
            <p:ph type="sldNum" sz="quarter" idx="11"/>
          </p:nvPr>
        </p:nvSpPr>
        <p:spPr/>
        <p:txBody>
          <a:bodyPr/>
          <a:lstStyle/>
          <a:p>
            <a:fld id="{308788ED-E220-410F-84A2-82E54E7A7B25}" type="slidenum">
              <a:rPr lang="en-IN" smtClean="0"/>
              <a:t>‹#›</a:t>
            </a:fld>
            <a:endParaRPr lang="en-IN"/>
          </a:p>
        </p:txBody>
      </p:sp>
      <p:sp>
        <p:nvSpPr>
          <p:cNvPr id="15" name="Footer Placeholder 14"/>
          <p:cNvSpPr>
            <a:spLocks noGrp="1"/>
          </p:cNvSpPr>
          <p:nvPr>
            <p:ph type="ftr" sz="quarter" idx="12"/>
          </p:nvPr>
        </p:nvSpPr>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B5B21D19-52EC-4008-86C5-4F168D50BEF2}" type="datetimeFigureOut">
              <a:rPr lang="en-IN" smtClean="0"/>
              <a:t>12-07-2023</a:t>
            </a:fld>
            <a:endParaRPr lang="en-IN"/>
          </a:p>
        </p:txBody>
      </p:sp>
      <p:sp>
        <p:nvSpPr>
          <p:cNvPr id="12" name="Slide Number Placeholder 11"/>
          <p:cNvSpPr>
            <a:spLocks noGrp="1"/>
          </p:cNvSpPr>
          <p:nvPr>
            <p:ph type="sldNum" sz="quarter" idx="16"/>
          </p:nvPr>
        </p:nvSpPr>
        <p:spPr/>
        <p:txBody>
          <a:bodyPr/>
          <a:lstStyle/>
          <a:p>
            <a:fld id="{308788ED-E220-410F-84A2-82E54E7A7B25}" type="slidenum">
              <a:rPr lang="en-IN" smtClean="0"/>
              <a:t>‹#›</a:t>
            </a:fld>
            <a:endParaRPr lang="en-IN"/>
          </a:p>
        </p:txBody>
      </p:sp>
      <p:sp>
        <p:nvSpPr>
          <p:cNvPr id="13" name="Footer Placeholder 12"/>
          <p:cNvSpPr>
            <a:spLocks noGrp="1"/>
          </p:cNvSpPr>
          <p:nvPr>
            <p:ph type="ftr" sz="quarter" idx="17"/>
          </p:nvPr>
        </p:nvSpPr>
        <p:spPr/>
        <p:txBody>
          <a:bodyPr/>
          <a:lstStyle/>
          <a:p>
            <a:endParaRPr lang="en-IN"/>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B5B21D19-52EC-4008-86C5-4F168D50BEF2}" type="datetimeFigureOut">
              <a:rPr lang="en-IN" smtClean="0"/>
              <a:t>12-07-2023</a:t>
            </a:fld>
            <a:endParaRPr lang="en-IN"/>
          </a:p>
        </p:txBody>
      </p:sp>
      <p:sp>
        <p:nvSpPr>
          <p:cNvPr id="12" name="Slide Number Placeholder 11"/>
          <p:cNvSpPr>
            <a:spLocks noGrp="1"/>
          </p:cNvSpPr>
          <p:nvPr>
            <p:ph type="sldNum" sz="quarter" idx="17"/>
          </p:nvPr>
        </p:nvSpPr>
        <p:spPr/>
        <p:txBody>
          <a:bodyPr/>
          <a:lstStyle/>
          <a:p>
            <a:fld id="{308788ED-E220-410F-84A2-82E54E7A7B25}" type="slidenum">
              <a:rPr lang="en-IN" smtClean="0"/>
              <a:t>‹#›</a:t>
            </a:fld>
            <a:endParaRPr lang="en-IN"/>
          </a:p>
        </p:txBody>
      </p:sp>
      <p:sp>
        <p:nvSpPr>
          <p:cNvPr id="13" name="Footer Placeholder 12"/>
          <p:cNvSpPr>
            <a:spLocks noGrp="1"/>
          </p:cNvSpPr>
          <p:nvPr>
            <p:ph type="ftr" sz="quarter" idx="18"/>
          </p:nvPr>
        </p:nvSpPr>
        <p:spPr/>
        <p:txBody>
          <a:bodyPr/>
          <a:lstStyle/>
          <a:p>
            <a:endParaRPr lang="en-IN"/>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B5B21D19-52EC-4008-86C5-4F168D50BEF2}" type="datetimeFigureOut">
              <a:rPr lang="en-IN" smtClean="0"/>
              <a:t>12-07-2023</a:t>
            </a:fld>
            <a:endParaRPr lang="en-IN"/>
          </a:p>
        </p:txBody>
      </p:sp>
      <p:sp>
        <p:nvSpPr>
          <p:cNvPr id="16" name="Slide Number Placeholder 15"/>
          <p:cNvSpPr>
            <a:spLocks noGrp="1"/>
          </p:cNvSpPr>
          <p:nvPr>
            <p:ph type="sldNum" sz="quarter" idx="11"/>
          </p:nvPr>
        </p:nvSpPr>
        <p:spPr/>
        <p:txBody>
          <a:bodyPr/>
          <a:lstStyle/>
          <a:p>
            <a:fld id="{308788ED-E220-410F-84A2-82E54E7A7B25}" type="slidenum">
              <a:rPr lang="en-IN" smtClean="0"/>
              <a:t>‹#›</a:t>
            </a:fld>
            <a:endParaRPr lang="en-IN"/>
          </a:p>
        </p:txBody>
      </p:sp>
      <p:sp>
        <p:nvSpPr>
          <p:cNvPr id="17" name="Footer Placeholder 16"/>
          <p:cNvSpPr>
            <a:spLocks noGrp="1"/>
          </p:cNvSpPr>
          <p:nvPr>
            <p:ph type="ftr" sz="quarter" idx="12"/>
          </p:nvPr>
        </p:nvSpPr>
        <p:spPr/>
        <p:txBody>
          <a:bodyPr/>
          <a:lstStyle/>
          <a:p>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5B21D19-52EC-4008-86C5-4F168D50BEF2}" type="datetimeFigureOut">
              <a:rPr lang="en-IN" smtClean="0"/>
              <a:t>12-07-2023</a:t>
            </a:fld>
            <a:endParaRPr lang="en-IN"/>
          </a:p>
        </p:txBody>
      </p:sp>
      <p:sp>
        <p:nvSpPr>
          <p:cNvPr id="8" name="Slide Number Placeholder 7"/>
          <p:cNvSpPr>
            <a:spLocks noGrp="1"/>
          </p:cNvSpPr>
          <p:nvPr>
            <p:ph type="sldNum" sz="quarter" idx="11"/>
          </p:nvPr>
        </p:nvSpPr>
        <p:spPr/>
        <p:txBody>
          <a:bodyPr/>
          <a:lstStyle/>
          <a:p>
            <a:fld id="{308788ED-E220-410F-84A2-82E54E7A7B25}" type="slidenum">
              <a:rPr lang="en-IN" smtClean="0"/>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5B21D19-52EC-4008-86C5-4F168D50BEF2}" type="datetimeFigureOut">
              <a:rPr lang="en-IN" smtClean="0"/>
              <a:t>12-07-2023</a:t>
            </a:fld>
            <a:endParaRPr lang="en-IN"/>
          </a:p>
        </p:txBody>
      </p:sp>
      <p:sp>
        <p:nvSpPr>
          <p:cNvPr id="19" name="Slide Number Placeholder 18"/>
          <p:cNvSpPr>
            <a:spLocks noGrp="1"/>
          </p:cNvSpPr>
          <p:nvPr>
            <p:ph type="sldNum" sz="quarter" idx="16"/>
          </p:nvPr>
        </p:nvSpPr>
        <p:spPr/>
        <p:txBody>
          <a:bodyPr/>
          <a:lstStyle/>
          <a:p>
            <a:fld id="{308788ED-E220-410F-84A2-82E54E7A7B25}" type="slidenum">
              <a:rPr lang="en-IN" smtClean="0"/>
              <a:t>‹#›</a:t>
            </a:fld>
            <a:endParaRPr lang="en-IN"/>
          </a:p>
        </p:txBody>
      </p:sp>
      <p:sp>
        <p:nvSpPr>
          <p:cNvPr id="23" name="Footer Placeholder 22"/>
          <p:cNvSpPr>
            <a:spLocks noGrp="1"/>
          </p:cNvSpPr>
          <p:nvPr>
            <p:ph type="ftr" sz="quarter" idx="17"/>
          </p:nvPr>
        </p:nvSpPr>
        <p:spPr/>
        <p:txBody>
          <a:bodyPr/>
          <a:lstStyle/>
          <a:p>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B5B21D19-52EC-4008-86C5-4F168D50BEF2}" type="datetimeFigureOut">
              <a:rPr lang="en-IN" smtClean="0"/>
              <a:t>12-07-2023</a:t>
            </a:fld>
            <a:endParaRPr lang="en-IN"/>
          </a:p>
        </p:txBody>
      </p:sp>
      <p:sp>
        <p:nvSpPr>
          <p:cNvPr id="14" name="Slide Number Placeholder 13"/>
          <p:cNvSpPr>
            <a:spLocks noGrp="1"/>
          </p:cNvSpPr>
          <p:nvPr>
            <p:ph type="sldNum" sz="quarter" idx="15"/>
          </p:nvPr>
        </p:nvSpPr>
        <p:spPr>
          <a:xfrm>
            <a:off x="4038600" y="6172200"/>
            <a:ext cx="1066800" cy="304800"/>
          </a:xfrm>
        </p:spPr>
        <p:txBody>
          <a:bodyPr/>
          <a:lstStyle/>
          <a:p>
            <a:fld id="{308788ED-E220-410F-84A2-82E54E7A7B25}" type="slidenum">
              <a:rPr lang="en-IN" smtClean="0"/>
              <a:t>‹#›</a:t>
            </a:fld>
            <a:endParaRPr lang="en-IN"/>
          </a:p>
        </p:txBody>
      </p:sp>
      <p:sp>
        <p:nvSpPr>
          <p:cNvPr id="15" name="Footer Placeholder 14"/>
          <p:cNvSpPr>
            <a:spLocks noGrp="1"/>
          </p:cNvSpPr>
          <p:nvPr>
            <p:ph type="ftr" sz="quarter" idx="16"/>
          </p:nvPr>
        </p:nvSpPr>
        <p:spPr>
          <a:xfrm>
            <a:off x="1447800" y="6486525"/>
            <a:ext cx="6248400" cy="292100"/>
          </a:xfrm>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5B21D19-52EC-4008-86C5-4F168D50BEF2}" type="datetimeFigureOut">
              <a:rPr lang="en-IN" smtClean="0"/>
              <a:t>12-07-2023</a:t>
            </a:fld>
            <a:endParaRPr lang="en-IN"/>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IN"/>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308788ED-E220-410F-84A2-82E54E7A7B25}" type="slidenum">
              <a:rPr lang="en-IN" smtClean="0"/>
              <a:t>‹#›</a:t>
            </a:fld>
            <a:endParaRPr lang="en-IN"/>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852936"/>
            <a:ext cx="4013200" cy="599440"/>
          </a:xfrm>
        </p:spPr>
        <p:txBody>
          <a:bodyPr>
            <a:noAutofit/>
          </a:bodyPr>
          <a:lstStyle/>
          <a:p>
            <a:r>
              <a:rPr lang="en-IN" sz="2400" dirty="0" smtClean="0"/>
              <a:t>SECURING AND ISOLATING THE CRIME SCENE</a:t>
            </a:r>
            <a:endParaRPr lang="en-IN" sz="2400" dirty="0"/>
          </a:p>
        </p:txBody>
      </p:sp>
    </p:spTree>
    <p:extLst>
      <p:ext uri="{BB962C8B-B14F-4D97-AF65-F5344CB8AC3E}">
        <p14:creationId xmlns:p14="http://schemas.microsoft.com/office/powerpoint/2010/main" val="178158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92696"/>
            <a:ext cx="8784976" cy="2246769"/>
          </a:xfrm>
          <a:prstGeom prst="rect">
            <a:avLst/>
          </a:prstGeom>
          <a:noFill/>
        </p:spPr>
        <p:txBody>
          <a:bodyPr wrap="square" rtlCol="0">
            <a:spAutoFit/>
          </a:bodyPr>
          <a:lstStyle/>
          <a:p>
            <a:r>
              <a:rPr lang="en-IN" sz="2800" b="1" dirty="0"/>
              <a:t>Inward Spiral Search </a:t>
            </a:r>
            <a:r>
              <a:rPr lang="en-IN" sz="2800" b="1" dirty="0" smtClean="0"/>
              <a:t>Pattern</a:t>
            </a:r>
          </a:p>
          <a:p>
            <a:pPr marL="457200" indent="-457200">
              <a:buFont typeface="Arial" pitchFamily="34" charset="0"/>
              <a:buChar char="•"/>
            </a:pPr>
            <a:r>
              <a:rPr lang="en-IN" sz="2800" b="1" dirty="0" smtClean="0"/>
              <a:t>The </a:t>
            </a:r>
            <a:r>
              <a:rPr lang="en-IN" sz="2800" b="1" dirty="0"/>
              <a:t>CSI starts at the perimeter of the scene and works toward the </a:t>
            </a:r>
            <a:r>
              <a:rPr lang="en-IN" sz="2800" b="1" dirty="0" smtClean="0"/>
              <a:t>centre </a:t>
            </a:r>
          </a:p>
          <a:p>
            <a:pPr marL="457200" indent="-457200">
              <a:buFont typeface="Arial" pitchFamily="34" charset="0"/>
              <a:buChar char="•"/>
            </a:pPr>
            <a:r>
              <a:rPr lang="en-IN" sz="2800" b="1" dirty="0" smtClean="0"/>
              <a:t>Spiral </a:t>
            </a:r>
            <a:r>
              <a:rPr lang="en-IN" sz="2800" b="1" dirty="0"/>
              <a:t>patterns are a good method to use when there is only one CSI at the scene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296" y="2897560"/>
            <a:ext cx="4339704" cy="3960440"/>
          </a:xfrm>
          <a:prstGeom prst="rect">
            <a:avLst/>
          </a:prstGeom>
        </p:spPr>
      </p:pic>
    </p:spTree>
    <p:extLst>
      <p:ext uri="{BB962C8B-B14F-4D97-AF65-F5344CB8AC3E}">
        <p14:creationId xmlns:p14="http://schemas.microsoft.com/office/powerpoint/2010/main" val="71073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272808" cy="2062103"/>
          </a:xfrm>
          <a:prstGeom prst="rect">
            <a:avLst/>
          </a:prstGeom>
          <a:noFill/>
        </p:spPr>
        <p:txBody>
          <a:bodyPr wrap="square" rtlCol="0">
            <a:spAutoFit/>
          </a:bodyPr>
          <a:lstStyle/>
          <a:p>
            <a:r>
              <a:rPr lang="en-IN" sz="3200" b="1" u="sng" dirty="0"/>
              <a:t>Outward Spiral </a:t>
            </a:r>
            <a:r>
              <a:rPr lang="en-IN" sz="3200" b="1" u="sng" dirty="0" smtClean="0"/>
              <a:t>Search</a:t>
            </a:r>
          </a:p>
          <a:p>
            <a:r>
              <a:rPr lang="en-IN" sz="3200" dirty="0" smtClean="0"/>
              <a:t> </a:t>
            </a:r>
          </a:p>
          <a:p>
            <a:r>
              <a:rPr lang="en-IN" sz="3200" dirty="0" smtClean="0"/>
              <a:t>◦ </a:t>
            </a:r>
            <a:r>
              <a:rPr lang="en-IN" sz="3200" dirty="0"/>
              <a:t>The CSI starts at the </a:t>
            </a:r>
            <a:r>
              <a:rPr lang="en-IN" sz="3200" dirty="0" smtClean="0"/>
              <a:t>centre </a:t>
            </a:r>
            <a:r>
              <a:rPr lang="en-IN" sz="3200" dirty="0"/>
              <a:t>of scene (or at the body) and works outward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567584"/>
            <a:ext cx="3810000" cy="4057650"/>
          </a:xfrm>
          <a:prstGeom prst="rect">
            <a:avLst/>
          </a:prstGeom>
        </p:spPr>
      </p:pic>
    </p:spTree>
    <p:extLst>
      <p:ext uri="{BB962C8B-B14F-4D97-AF65-F5344CB8AC3E}">
        <p14:creationId xmlns:p14="http://schemas.microsoft.com/office/powerpoint/2010/main" val="114860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7344816" cy="2246769"/>
          </a:xfrm>
          <a:prstGeom prst="rect">
            <a:avLst/>
          </a:prstGeom>
          <a:noFill/>
        </p:spPr>
        <p:txBody>
          <a:bodyPr wrap="square" rtlCol="0">
            <a:spAutoFit/>
          </a:bodyPr>
          <a:lstStyle/>
          <a:p>
            <a:r>
              <a:rPr lang="en-IN" sz="2800" dirty="0"/>
              <a:t>Parallel </a:t>
            </a:r>
            <a:r>
              <a:rPr lang="en-IN" sz="2800" dirty="0" smtClean="0"/>
              <a:t>Search</a:t>
            </a:r>
          </a:p>
          <a:p>
            <a:pPr marL="285750" indent="-285750">
              <a:buFont typeface="Arial" pitchFamily="34" charset="0"/>
              <a:buChar char="•"/>
            </a:pPr>
            <a:r>
              <a:rPr lang="en-IN" sz="2800" dirty="0" smtClean="0"/>
              <a:t>  </a:t>
            </a:r>
            <a:r>
              <a:rPr lang="en-IN" sz="2800" dirty="0"/>
              <a:t>All of the members of the CSI team form a line</a:t>
            </a:r>
            <a:r>
              <a:rPr lang="en-IN" sz="2800" dirty="0" smtClean="0"/>
              <a:t>. </a:t>
            </a:r>
            <a:endParaRPr lang="en-IN" sz="2800" dirty="0"/>
          </a:p>
          <a:p>
            <a:pPr marL="285750" indent="-285750">
              <a:buFont typeface="Arial" pitchFamily="34" charset="0"/>
              <a:buChar char="•"/>
            </a:pPr>
            <a:r>
              <a:rPr lang="en-IN" sz="2800" dirty="0" smtClean="0"/>
              <a:t>They </a:t>
            </a:r>
            <a:r>
              <a:rPr lang="en-IN" sz="2800" dirty="0"/>
              <a:t>walk in a straight line, at the same speed, from one end of crime scene to the other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780928"/>
            <a:ext cx="3737992" cy="3942440"/>
          </a:xfrm>
          <a:prstGeom prst="rect">
            <a:avLst/>
          </a:prstGeom>
        </p:spPr>
      </p:pic>
    </p:spTree>
    <p:extLst>
      <p:ext uri="{BB962C8B-B14F-4D97-AF65-F5344CB8AC3E}">
        <p14:creationId xmlns:p14="http://schemas.microsoft.com/office/powerpoint/2010/main" val="182801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7272808" cy="1815882"/>
          </a:xfrm>
          <a:prstGeom prst="rect">
            <a:avLst/>
          </a:prstGeom>
          <a:noFill/>
        </p:spPr>
        <p:txBody>
          <a:bodyPr wrap="square" rtlCol="0">
            <a:spAutoFit/>
          </a:bodyPr>
          <a:lstStyle/>
          <a:p>
            <a:r>
              <a:rPr lang="en-IN" sz="2800" dirty="0"/>
              <a:t>Grid Search Pattern </a:t>
            </a:r>
          </a:p>
          <a:p>
            <a:pPr marL="285750" indent="-285750">
              <a:buFont typeface="Arial" pitchFamily="34" charset="0"/>
              <a:buChar char="•"/>
            </a:pPr>
            <a:r>
              <a:rPr lang="en-IN" sz="2800" dirty="0" smtClean="0"/>
              <a:t>A </a:t>
            </a:r>
            <a:r>
              <a:rPr lang="en-IN" sz="2800" dirty="0"/>
              <a:t>grid search is simply two parallel searches, offset by 90 degrees, performed one after the other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916832"/>
            <a:ext cx="5688632" cy="4707231"/>
          </a:xfrm>
          <a:prstGeom prst="rect">
            <a:avLst/>
          </a:prstGeom>
        </p:spPr>
      </p:pic>
    </p:spTree>
    <p:extLst>
      <p:ext uri="{BB962C8B-B14F-4D97-AF65-F5344CB8AC3E}">
        <p14:creationId xmlns:p14="http://schemas.microsoft.com/office/powerpoint/2010/main" val="3848093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136904" cy="2308324"/>
          </a:xfrm>
          <a:prstGeom prst="rect">
            <a:avLst/>
          </a:prstGeom>
          <a:noFill/>
        </p:spPr>
        <p:txBody>
          <a:bodyPr wrap="square" rtlCol="0">
            <a:spAutoFit/>
          </a:bodyPr>
          <a:lstStyle/>
          <a:p>
            <a:r>
              <a:rPr lang="en-IN" sz="2400" dirty="0"/>
              <a:t>Zone Search </a:t>
            </a:r>
            <a:r>
              <a:rPr lang="en-IN" sz="2400" dirty="0" smtClean="0"/>
              <a:t>Pattern</a:t>
            </a:r>
          </a:p>
          <a:p>
            <a:endParaRPr lang="en-IN" sz="2400" dirty="0" smtClean="0"/>
          </a:p>
          <a:p>
            <a:pPr marL="342900" indent="-342900">
              <a:buFont typeface="Arial" pitchFamily="34" charset="0"/>
              <a:buChar char="•"/>
            </a:pPr>
            <a:r>
              <a:rPr lang="en-IN" sz="2400" dirty="0" smtClean="0"/>
              <a:t> </a:t>
            </a:r>
            <a:r>
              <a:rPr lang="en-IN" sz="2400" dirty="0"/>
              <a:t>In a zone search, the CSI in charge divides the crime scene into sectors, and each team member takes one </a:t>
            </a:r>
            <a:r>
              <a:rPr lang="en-IN" sz="2400" dirty="0" smtClean="0"/>
              <a:t>sector.</a:t>
            </a:r>
          </a:p>
          <a:p>
            <a:pPr marL="342900" indent="-342900">
              <a:buFont typeface="Arial" pitchFamily="34" charset="0"/>
              <a:buChar char="•"/>
            </a:pPr>
            <a:r>
              <a:rPr lang="en-IN" sz="2400" dirty="0" smtClean="0"/>
              <a:t>Team </a:t>
            </a:r>
            <a:r>
              <a:rPr lang="en-IN" sz="2400" dirty="0"/>
              <a:t>members may then switch sectors and search again to ensure complete coverage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1" y="2628210"/>
            <a:ext cx="4752528" cy="4005064"/>
          </a:xfrm>
          <a:prstGeom prst="rect">
            <a:avLst/>
          </a:prstGeom>
        </p:spPr>
      </p:pic>
    </p:spTree>
    <p:extLst>
      <p:ext uri="{BB962C8B-B14F-4D97-AF65-F5344CB8AC3E}">
        <p14:creationId xmlns:p14="http://schemas.microsoft.com/office/powerpoint/2010/main" val="332741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548680"/>
            <a:ext cx="7344816" cy="2308324"/>
          </a:xfrm>
          <a:prstGeom prst="rect">
            <a:avLst/>
          </a:prstGeom>
          <a:noFill/>
        </p:spPr>
        <p:txBody>
          <a:bodyPr wrap="square" rtlCol="0">
            <a:spAutoFit/>
          </a:bodyPr>
          <a:lstStyle/>
          <a:p>
            <a:r>
              <a:rPr lang="en-IN" sz="2400" b="1" u="sng" dirty="0" smtClean="0"/>
              <a:t>Wheel/ Rey  </a:t>
            </a:r>
            <a:r>
              <a:rPr lang="en-IN" sz="2400" b="1" u="sng" dirty="0"/>
              <a:t>Method </a:t>
            </a:r>
            <a:endParaRPr lang="en-IN" sz="2400" b="1" u="sng" dirty="0" smtClean="0"/>
          </a:p>
          <a:p>
            <a:endParaRPr lang="en-IN" sz="2400" dirty="0" smtClean="0"/>
          </a:p>
          <a:p>
            <a:pPr marL="285750" indent="-285750">
              <a:buFont typeface="Arial" pitchFamily="34" charset="0"/>
              <a:buChar char="•"/>
            </a:pPr>
            <a:r>
              <a:rPr lang="en-IN" sz="2400" dirty="0" smtClean="0"/>
              <a:t> </a:t>
            </a:r>
            <a:r>
              <a:rPr lang="en-IN" sz="2400" dirty="0"/>
              <a:t>Rarely used anymore, where searchers begin at the </a:t>
            </a:r>
            <a:r>
              <a:rPr lang="en-IN" sz="2400" dirty="0" smtClean="0"/>
              <a:t>centre </a:t>
            </a:r>
            <a:r>
              <a:rPr lang="en-IN" sz="2400" dirty="0"/>
              <a:t>and move </a:t>
            </a:r>
            <a:r>
              <a:rPr lang="en-IN" sz="2400" dirty="0" smtClean="0"/>
              <a:t>outward.</a:t>
            </a:r>
          </a:p>
          <a:p>
            <a:pPr marL="285750" indent="-285750">
              <a:buFont typeface="Arial" pitchFamily="34" charset="0"/>
              <a:buChar char="•"/>
            </a:pPr>
            <a:r>
              <a:rPr lang="en-IN" sz="2400" dirty="0" smtClean="0"/>
              <a:t>The </a:t>
            </a:r>
            <a:r>
              <a:rPr lang="en-IN" sz="2400" dirty="0"/>
              <a:t>number of people searching at the beginning can cause evidence to be ruined.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284984"/>
            <a:ext cx="4410413" cy="3429000"/>
          </a:xfrm>
          <a:prstGeom prst="rect">
            <a:avLst/>
          </a:prstGeom>
        </p:spPr>
      </p:pic>
    </p:spTree>
    <p:extLst>
      <p:ext uri="{BB962C8B-B14F-4D97-AF65-F5344CB8AC3E}">
        <p14:creationId xmlns:p14="http://schemas.microsoft.com/office/powerpoint/2010/main" val="4037868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9036496" cy="5693866"/>
          </a:xfrm>
          <a:prstGeom prst="rect">
            <a:avLst/>
          </a:prstGeom>
          <a:noFill/>
        </p:spPr>
        <p:txBody>
          <a:bodyPr wrap="square" rtlCol="0">
            <a:spAutoFit/>
          </a:bodyPr>
          <a:lstStyle/>
          <a:p>
            <a:r>
              <a:rPr lang="en-IN" sz="2800" b="1" u="sng" dirty="0" smtClean="0"/>
              <a:t>Safety measures at crime scene</a:t>
            </a:r>
          </a:p>
          <a:p>
            <a:pPr marL="342900" indent="-342900">
              <a:buAutoNum type="alphaLcPeriod"/>
            </a:pPr>
            <a:endParaRPr lang="en-IN" sz="2400" dirty="0"/>
          </a:p>
          <a:p>
            <a:pPr marL="342900" indent="-342900">
              <a:buFont typeface="Arial" pitchFamily="34" charset="0"/>
              <a:buChar char="•"/>
            </a:pPr>
            <a:r>
              <a:rPr lang="en-IN" sz="2400" dirty="0" smtClean="0"/>
              <a:t>Gloves will  be  </a:t>
            </a:r>
            <a:r>
              <a:rPr lang="en-IN" sz="2400" dirty="0"/>
              <a:t>worn at all times when handling blood and biologically stained materials and/or other potentially hazardous chemicals at a crime scene</a:t>
            </a:r>
            <a:r>
              <a:rPr lang="en-IN" sz="2400" dirty="0" smtClean="0"/>
              <a:t>.</a:t>
            </a:r>
          </a:p>
          <a:p>
            <a:pPr marL="342900" indent="-342900">
              <a:buFont typeface="Arial" pitchFamily="34" charset="0"/>
              <a:buChar char="•"/>
            </a:pPr>
            <a:endParaRPr lang="en-IN" sz="2400" dirty="0"/>
          </a:p>
          <a:p>
            <a:pPr marL="342900" indent="-342900">
              <a:buFont typeface="Arial" pitchFamily="34" charset="0"/>
              <a:buChar char="•"/>
            </a:pPr>
            <a:r>
              <a:rPr lang="en-IN" sz="2400" dirty="0" smtClean="0"/>
              <a:t>  </a:t>
            </a:r>
            <a:r>
              <a:rPr lang="en-IN" sz="2400" dirty="0"/>
              <a:t>Gloves will also be worn while handling </a:t>
            </a:r>
            <a:r>
              <a:rPr lang="en-IN" sz="2400" dirty="0" smtClean="0"/>
              <a:t>bodies.</a:t>
            </a:r>
          </a:p>
          <a:p>
            <a:pPr marL="342900" indent="-342900">
              <a:buFont typeface="Arial" pitchFamily="34" charset="0"/>
              <a:buChar char="•"/>
            </a:pPr>
            <a:endParaRPr lang="en-IN" sz="2400" dirty="0"/>
          </a:p>
          <a:p>
            <a:pPr marL="342900" indent="-342900">
              <a:buFont typeface="Arial" pitchFamily="34" charset="0"/>
              <a:buChar char="•"/>
            </a:pPr>
            <a:r>
              <a:rPr lang="en-IN" sz="2400" dirty="0" smtClean="0"/>
              <a:t>Additional </a:t>
            </a:r>
            <a:r>
              <a:rPr lang="en-IN" sz="2400" dirty="0"/>
              <a:t>protective clothing such as disposable lab coats, booties, gloves and caps can also be worn as needed. </a:t>
            </a:r>
            <a:endParaRPr lang="en-IN" sz="2400" dirty="0" smtClean="0"/>
          </a:p>
          <a:p>
            <a:pPr marL="342900" indent="-342900">
              <a:buFont typeface="Arial" pitchFamily="34" charset="0"/>
              <a:buChar char="•"/>
            </a:pPr>
            <a:endParaRPr lang="en-IN" sz="2400" dirty="0"/>
          </a:p>
          <a:p>
            <a:pPr marL="342900" indent="-342900">
              <a:buFont typeface="Arial" pitchFamily="34" charset="0"/>
              <a:buChar char="•"/>
            </a:pPr>
            <a:r>
              <a:rPr lang="en-IN" sz="2400" dirty="0" smtClean="0"/>
              <a:t>No </a:t>
            </a:r>
            <a:r>
              <a:rPr lang="en-IN" sz="2400" dirty="0"/>
              <a:t>smoking, eating or drinking will be allowed while processing the crime scene. When taking a break away from the immediate crime scene area, protective clothing such as gloves must be removed and where possible hands should be washed before eating or drinking occurs. </a:t>
            </a:r>
          </a:p>
        </p:txBody>
      </p:sp>
    </p:spTree>
    <p:extLst>
      <p:ext uri="{BB962C8B-B14F-4D97-AF65-F5344CB8AC3E}">
        <p14:creationId xmlns:p14="http://schemas.microsoft.com/office/powerpoint/2010/main" val="1111423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2735"/>
            <a:ext cx="7632848" cy="4524315"/>
          </a:xfrm>
          <a:prstGeom prst="rect">
            <a:avLst/>
          </a:prstGeom>
          <a:noFill/>
        </p:spPr>
        <p:txBody>
          <a:bodyPr wrap="square" rtlCol="0">
            <a:spAutoFit/>
          </a:bodyPr>
          <a:lstStyle/>
          <a:p>
            <a:pPr marL="285750" indent="-285750">
              <a:buFont typeface="Arial" pitchFamily="34" charset="0"/>
              <a:buChar char="•"/>
            </a:pPr>
            <a:r>
              <a:rPr lang="en-IN" sz="2400" dirty="0"/>
              <a:t>Any evidence transported back to the laboratory or transferred to another agency from the crime scene will be packaged in such a manner that protects both its integrity and those that might handle the evidence</a:t>
            </a:r>
            <a:r>
              <a:rPr lang="en-IN" sz="2400" dirty="0" smtClean="0"/>
              <a:t>.</a:t>
            </a:r>
          </a:p>
          <a:p>
            <a:endParaRPr lang="en-IN" sz="2400" dirty="0" smtClean="0"/>
          </a:p>
          <a:p>
            <a:pPr marL="285750" indent="-285750">
              <a:buFont typeface="Arial" pitchFamily="34" charset="0"/>
              <a:buChar char="•"/>
            </a:pPr>
            <a:r>
              <a:rPr lang="en-IN" sz="2400" dirty="0" smtClean="0"/>
              <a:t> </a:t>
            </a:r>
            <a:r>
              <a:rPr lang="en-IN" sz="2400" dirty="0"/>
              <a:t>DO NOT place blood-stained materials in plastic bags unless extenuating circumstances warrant the use of plastic</a:t>
            </a:r>
            <a:r>
              <a:rPr lang="en-IN" sz="2400" dirty="0" smtClean="0"/>
              <a:t>.</a:t>
            </a:r>
          </a:p>
          <a:p>
            <a:endParaRPr lang="en-IN" sz="2400" dirty="0" smtClean="0"/>
          </a:p>
          <a:p>
            <a:pPr marL="285750" indent="-285750">
              <a:buFont typeface="Arial" pitchFamily="34" charset="0"/>
              <a:buChar char="•"/>
            </a:pPr>
            <a:r>
              <a:rPr lang="en-IN" sz="2400" dirty="0"/>
              <a:t>Non-disposable items such as forceps, scissors, evidence placards, and other tools used at the crime scene will be placed in the appropriate containers for later decontamination at the laboratory.</a:t>
            </a:r>
          </a:p>
        </p:txBody>
      </p:sp>
    </p:spTree>
    <p:extLst>
      <p:ext uri="{BB962C8B-B14F-4D97-AF65-F5344CB8AC3E}">
        <p14:creationId xmlns:p14="http://schemas.microsoft.com/office/powerpoint/2010/main" val="3112255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8208912" cy="5262979"/>
          </a:xfrm>
          <a:prstGeom prst="rect">
            <a:avLst/>
          </a:prstGeom>
          <a:noFill/>
        </p:spPr>
        <p:txBody>
          <a:bodyPr wrap="square" rtlCol="0">
            <a:spAutoFit/>
          </a:bodyPr>
          <a:lstStyle/>
          <a:p>
            <a:pPr marL="285750" indent="-285750">
              <a:buFont typeface="Arial" pitchFamily="34" charset="0"/>
              <a:buChar char="•"/>
            </a:pPr>
            <a:r>
              <a:rPr lang="en-IN" sz="2400" dirty="0"/>
              <a:t>All disposable protective clothing (gloves, booties, etc.) and other disposable items used while processing the scene will be disposed of at the scene or placed in a receptacle to be transported back to the laboratory for disposal. </a:t>
            </a:r>
            <a:endParaRPr lang="en-IN" sz="2400" dirty="0" smtClean="0"/>
          </a:p>
          <a:p>
            <a:endParaRPr lang="en-IN" sz="2400" dirty="0" smtClean="0"/>
          </a:p>
          <a:p>
            <a:pPr marL="285750" indent="-285750">
              <a:buFont typeface="Arial" pitchFamily="34" charset="0"/>
              <a:buChar char="•"/>
            </a:pPr>
            <a:r>
              <a:rPr lang="en-IN" sz="2400" dirty="0" smtClean="0"/>
              <a:t>Items </a:t>
            </a:r>
            <a:r>
              <a:rPr lang="en-IN" sz="2400" dirty="0"/>
              <a:t>stained with liquid body fluids will be placed in a container to be disposed of as hazardous waste at the laboratory. </a:t>
            </a:r>
            <a:endParaRPr lang="en-IN" sz="2400" dirty="0" smtClean="0"/>
          </a:p>
          <a:p>
            <a:endParaRPr lang="en-IN" sz="2400" dirty="0" smtClean="0"/>
          </a:p>
          <a:p>
            <a:pPr marL="285750" indent="-285750">
              <a:buFont typeface="Arial" pitchFamily="34" charset="0"/>
              <a:buChar char="•"/>
            </a:pPr>
            <a:r>
              <a:rPr lang="en-IN" sz="2400" dirty="0" smtClean="0"/>
              <a:t>Due </a:t>
            </a:r>
            <a:r>
              <a:rPr lang="en-IN" sz="2400" dirty="0"/>
              <a:t>to the late and potentially long hours spent processing crime scenes, take frequent breaks and rest when necessary especially when working in extremely hot environments. </a:t>
            </a:r>
            <a:endParaRPr lang="en-IN" sz="2400" dirty="0" smtClean="0"/>
          </a:p>
          <a:p>
            <a:endParaRPr lang="en-IN" sz="2400" dirty="0"/>
          </a:p>
          <a:p>
            <a:pPr marL="285750" indent="-285750">
              <a:buFont typeface="Arial" pitchFamily="34" charset="0"/>
              <a:buChar char="•"/>
            </a:pPr>
            <a:r>
              <a:rPr lang="en-IN" sz="2400" dirty="0" smtClean="0"/>
              <a:t>Be </a:t>
            </a:r>
            <a:r>
              <a:rPr lang="en-IN" sz="2400" dirty="0"/>
              <a:t>cautious driving to and from a crime scene. Weather, late nights, and long hours can cause driving hazards. </a:t>
            </a:r>
          </a:p>
        </p:txBody>
      </p:sp>
    </p:spTree>
    <p:extLst>
      <p:ext uri="{BB962C8B-B14F-4D97-AF65-F5344CB8AC3E}">
        <p14:creationId xmlns:p14="http://schemas.microsoft.com/office/powerpoint/2010/main" val="72221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63" y="620688"/>
            <a:ext cx="9144000" cy="5632311"/>
          </a:xfrm>
          <a:prstGeom prst="rect">
            <a:avLst/>
          </a:prstGeom>
          <a:noFill/>
        </p:spPr>
        <p:txBody>
          <a:bodyPr wrap="square" rtlCol="0">
            <a:spAutoFit/>
          </a:bodyPr>
          <a:lstStyle/>
          <a:p>
            <a:r>
              <a:rPr lang="en-IN" sz="2400" dirty="0"/>
              <a:t>Legal </a:t>
            </a:r>
            <a:r>
              <a:rPr lang="en-IN" sz="2400" dirty="0" smtClean="0"/>
              <a:t>Considerations</a:t>
            </a:r>
          </a:p>
          <a:p>
            <a:pPr marL="285750" indent="-285750">
              <a:buFont typeface="Arial" pitchFamily="34" charset="0"/>
              <a:buChar char="•"/>
            </a:pPr>
            <a:r>
              <a:rPr lang="en-IN" sz="2400" dirty="0" smtClean="0"/>
              <a:t> </a:t>
            </a:r>
            <a:r>
              <a:rPr lang="en-IN" sz="2400" dirty="0"/>
              <a:t>Crime scene investigators and reconstructionists shall conduct themselves with the expectation that their work may be used in every step of the legal process, and therefore shall ensure that they comply with applicable legal standards including those of search and </a:t>
            </a:r>
            <a:r>
              <a:rPr lang="en-IN" sz="2400" dirty="0" smtClean="0"/>
              <a:t>seizure</a:t>
            </a:r>
          </a:p>
          <a:p>
            <a:endParaRPr lang="en-IN" sz="2400" dirty="0" smtClean="0"/>
          </a:p>
          <a:p>
            <a:pPr marL="285750" indent="-285750">
              <a:buFont typeface="Arial" pitchFamily="34" charset="0"/>
              <a:buChar char="•"/>
            </a:pPr>
            <a:r>
              <a:rPr lang="en-IN" sz="2400" dirty="0" smtClean="0"/>
              <a:t>The </a:t>
            </a:r>
            <a:r>
              <a:rPr lang="en-IN" sz="2400" dirty="0"/>
              <a:t>search of the crime scene is the most important </a:t>
            </a:r>
            <a:r>
              <a:rPr lang="en-IN" sz="2400" dirty="0" smtClean="0"/>
              <a:t>phase </a:t>
            </a:r>
            <a:r>
              <a:rPr lang="en-IN" sz="2400" dirty="0"/>
              <a:t>of the investigation conducted at the </a:t>
            </a:r>
            <a:r>
              <a:rPr lang="en-IN" sz="2400" dirty="0" smtClean="0"/>
              <a:t>scene </a:t>
            </a:r>
          </a:p>
          <a:p>
            <a:pPr marL="285750" indent="-285750">
              <a:buFont typeface="Arial" pitchFamily="34" charset="0"/>
              <a:buChar char="•"/>
            </a:pPr>
            <a:endParaRPr lang="en-IN" sz="2400" dirty="0"/>
          </a:p>
          <a:p>
            <a:pPr marL="285750" indent="-285750">
              <a:buFont typeface="Arial" pitchFamily="34" charset="0"/>
              <a:buChar char="•"/>
            </a:pPr>
            <a:r>
              <a:rPr lang="en-IN" sz="2400" dirty="0" smtClean="0"/>
              <a:t>Decisions </a:t>
            </a:r>
            <a:r>
              <a:rPr lang="en-IN" sz="2400" dirty="0"/>
              <a:t>of the courts restricting admissibility of testimonial evidence have significantly increased the </a:t>
            </a:r>
            <a:r>
              <a:rPr lang="en-IN" sz="2400" dirty="0" smtClean="0"/>
              <a:t>value </a:t>
            </a:r>
            <a:r>
              <a:rPr lang="en-IN" sz="2400" dirty="0"/>
              <a:t>of physical evidence in homicide investigations. Therefore, law enforcement personnel involved </a:t>
            </a:r>
            <a:r>
              <a:rPr lang="en-IN" sz="2400" dirty="0" smtClean="0"/>
              <a:t>in </a:t>
            </a:r>
            <a:r>
              <a:rPr lang="en-IN" sz="2400" dirty="0"/>
              <a:t>the crime scene search must arrange for the proper and effective collection of evidence at the scene.</a:t>
            </a:r>
          </a:p>
          <a:p>
            <a:endParaRPr lang="en-IN" sz="2400" dirty="0"/>
          </a:p>
        </p:txBody>
      </p:sp>
    </p:spTree>
    <p:extLst>
      <p:ext uri="{BB962C8B-B14F-4D97-AF65-F5344CB8AC3E}">
        <p14:creationId xmlns:p14="http://schemas.microsoft.com/office/powerpoint/2010/main" val="424106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76672"/>
            <a:ext cx="8064896" cy="5509200"/>
          </a:xfrm>
          <a:prstGeom prst="rect">
            <a:avLst/>
          </a:prstGeom>
          <a:noFill/>
        </p:spPr>
        <p:txBody>
          <a:bodyPr wrap="square" rtlCol="0">
            <a:spAutoFit/>
          </a:bodyPr>
          <a:lstStyle/>
          <a:p>
            <a:r>
              <a:rPr lang="en-IN" sz="3200" b="1" dirty="0" smtClean="0"/>
              <a:t>Crime Scene Investigation</a:t>
            </a:r>
          </a:p>
          <a:p>
            <a:endParaRPr lang="en-IN" sz="3200" b="1" dirty="0" smtClean="0"/>
          </a:p>
          <a:p>
            <a:r>
              <a:rPr lang="en-IN" sz="3200" b="1" dirty="0" smtClean="0"/>
              <a:t> ◦ Involves 7’s</a:t>
            </a:r>
          </a:p>
          <a:p>
            <a:endParaRPr lang="en-IN" sz="3200" b="1" dirty="0" smtClean="0"/>
          </a:p>
          <a:p>
            <a:r>
              <a:rPr lang="en-IN" sz="3200" b="1" dirty="0" smtClean="0"/>
              <a:t> • Secure the scene </a:t>
            </a:r>
          </a:p>
          <a:p>
            <a:r>
              <a:rPr lang="en-IN" sz="3200" b="1" dirty="0" smtClean="0"/>
              <a:t>• Separate the witnesses </a:t>
            </a:r>
          </a:p>
          <a:p>
            <a:r>
              <a:rPr lang="en-IN" sz="3200" b="1" dirty="0" smtClean="0"/>
              <a:t>• Scan the scene </a:t>
            </a:r>
          </a:p>
          <a:p>
            <a:r>
              <a:rPr lang="en-IN" sz="3200" b="1" dirty="0" smtClean="0"/>
              <a:t>• Seeing the scene</a:t>
            </a:r>
          </a:p>
          <a:p>
            <a:r>
              <a:rPr lang="en-IN" sz="3200" b="1" dirty="0" smtClean="0"/>
              <a:t> • Sketching the scene </a:t>
            </a:r>
          </a:p>
          <a:p>
            <a:r>
              <a:rPr lang="en-IN" sz="3200" b="1" dirty="0" smtClean="0"/>
              <a:t>• Searching for evidence </a:t>
            </a:r>
          </a:p>
          <a:p>
            <a:r>
              <a:rPr lang="en-IN" sz="3200" b="1" dirty="0" smtClean="0"/>
              <a:t>• Securing and collecting evidence</a:t>
            </a:r>
            <a:endParaRPr lang="en-IN" sz="3200" b="1" dirty="0"/>
          </a:p>
        </p:txBody>
      </p:sp>
    </p:spTree>
    <p:extLst>
      <p:ext uri="{BB962C8B-B14F-4D97-AF65-F5344CB8AC3E}">
        <p14:creationId xmlns:p14="http://schemas.microsoft.com/office/powerpoint/2010/main" val="2607651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052736"/>
            <a:ext cx="7632848" cy="2308324"/>
          </a:xfrm>
          <a:prstGeom prst="rect">
            <a:avLst/>
          </a:prstGeom>
          <a:noFill/>
        </p:spPr>
        <p:txBody>
          <a:bodyPr wrap="square" rtlCol="0">
            <a:spAutoFit/>
          </a:bodyPr>
          <a:lstStyle/>
          <a:p>
            <a:endParaRPr lang="en-IN" sz="2400" dirty="0"/>
          </a:p>
          <a:p>
            <a:pPr marL="342900" indent="-342900">
              <a:buFont typeface="Arial" pitchFamily="34" charset="0"/>
              <a:buChar char="•"/>
            </a:pPr>
            <a:r>
              <a:rPr lang="en-IN" sz="2400" dirty="0"/>
              <a:t>Practically speaking ANYTHING and EVERYTHING should be considered as evidence until proven </a:t>
            </a:r>
          </a:p>
          <a:p>
            <a:r>
              <a:rPr lang="en-IN" sz="2400" dirty="0"/>
              <a:t>differently. You can never go wrong in over collecting.</a:t>
            </a:r>
          </a:p>
          <a:p>
            <a:endParaRPr lang="en-IN" sz="2400" dirty="0"/>
          </a:p>
          <a:p>
            <a:endParaRPr lang="en-IN" sz="2400" dirty="0"/>
          </a:p>
        </p:txBody>
      </p:sp>
    </p:spTree>
    <p:extLst>
      <p:ext uri="{BB962C8B-B14F-4D97-AF65-F5344CB8AC3E}">
        <p14:creationId xmlns:p14="http://schemas.microsoft.com/office/powerpoint/2010/main" val="3772205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24744"/>
            <a:ext cx="7416824" cy="5262979"/>
          </a:xfrm>
          <a:prstGeom prst="rect">
            <a:avLst/>
          </a:prstGeom>
          <a:noFill/>
        </p:spPr>
        <p:txBody>
          <a:bodyPr wrap="square" rtlCol="0">
            <a:spAutoFit/>
          </a:bodyPr>
          <a:lstStyle/>
          <a:p>
            <a:pPr marL="342900" indent="-342900">
              <a:buFont typeface="Arial" pitchFamily="34" charset="0"/>
              <a:buChar char="•"/>
            </a:pPr>
            <a:r>
              <a:rPr lang="en-IN" sz="2400" dirty="0"/>
              <a:t>circumstance usually occurred after we received additional information from friends and or family, which revealed that some seemingly innocuous item in the crime scene was actually an important piece of evidence. That is why it is imperative to "hold onto" the crime scene as long as possible. Some item, which didn't seem significant on the first day of the investigation, may suddenly take on the intrinsic value of </a:t>
            </a:r>
            <a:r>
              <a:rPr lang="en-IN" sz="2400" dirty="0" smtClean="0"/>
              <a:t>gold.</a:t>
            </a:r>
          </a:p>
          <a:p>
            <a:pPr marL="342900" indent="-342900">
              <a:buFont typeface="Arial" pitchFamily="34" charset="0"/>
              <a:buChar char="•"/>
            </a:pPr>
            <a:endParaRPr lang="en-IN" sz="2400" dirty="0" smtClean="0"/>
          </a:p>
          <a:p>
            <a:pPr marL="342900" indent="-342900">
              <a:buFont typeface="Arial" pitchFamily="34" charset="0"/>
              <a:buChar char="•"/>
            </a:pPr>
            <a:r>
              <a:rPr lang="en-IN" sz="2400" dirty="0"/>
              <a:t>Once an item is recognized as evidence it must be properly collected and preserved for laboratory examination. However, in order for physical evidence to be admissible, it must have been legally obtained.</a:t>
            </a:r>
            <a:endParaRPr lang="en-IN" sz="2400" dirty="0" smtClean="0"/>
          </a:p>
          <a:p>
            <a:pPr marL="342900" indent="-342900">
              <a:buFont typeface="Arial" pitchFamily="34" charset="0"/>
              <a:buChar char="•"/>
            </a:pPr>
            <a:endParaRPr lang="en-IN" sz="2400" dirty="0"/>
          </a:p>
        </p:txBody>
      </p:sp>
    </p:spTree>
    <p:extLst>
      <p:ext uri="{BB962C8B-B14F-4D97-AF65-F5344CB8AC3E}">
        <p14:creationId xmlns:p14="http://schemas.microsoft.com/office/powerpoint/2010/main" val="307292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560840" cy="6063198"/>
          </a:xfrm>
          <a:prstGeom prst="rect">
            <a:avLst/>
          </a:prstGeom>
          <a:noFill/>
        </p:spPr>
        <p:txBody>
          <a:bodyPr wrap="square" rtlCol="0">
            <a:spAutoFit/>
          </a:bodyPr>
          <a:lstStyle/>
          <a:p>
            <a:r>
              <a:rPr lang="en-IN" sz="3600" b="1" u="sng" dirty="0"/>
              <a:t>Securing the Scene </a:t>
            </a:r>
            <a:endParaRPr lang="en-IN" sz="3600" b="1" u="sng" dirty="0" smtClean="0"/>
          </a:p>
          <a:p>
            <a:r>
              <a:rPr lang="en-IN" sz="3200" dirty="0" smtClean="0"/>
              <a:t>• </a:t>
            </a:r>
            <a:r>
              <a:rPr lang="en-IN" sz="3200" dirty="0"/>
              <a:t>It’s responsibility of the first responding </a:t>
            </a:r>
            <a:r>
              <a:rPr lang="en-IN" sz="3200" dirty="0" smtClean="0"/>
              <a:t>officer</a:t>
            </a:r>
          </a:p>
          <a:p>
            <a:r>
              <a:rPr lang="en-IN" sz="3200" dirty="0" smtClean="0"/>
              <a:t> </a:t>
            </a:r>
            <a:r>
              <a:rPr lang="en-IN" sz="3200" dirty="0"/>
              <a:t>• Safety of all individuals is of first </a:t>
            </a:r>
            <a:r>
              <a:rPr lang="en-IN" sz="3200" dirty="0" smtClean="0"/>
              <a:t>priority</a:t>
            </a:r>
          </a:p>
          <a:p>
            <a:r>
              <a:rPr lang="en-IN" sz="3200" dirty="0" smtClean="0"/>
              <a:t> </a:t>
            </a:r>
            <a:r>
              <a:rPr lang="en-IN" sz="3200" dirty="0"/>
              <a:t>• Request for various experts to be brought to the scene under special circumstances. </a:t>
            </a:r>
            <a:endParaRPr lang="en-IN" sz="3200" dirty="0" smtClean="0"/>
          </a:p>
          <a:p>
            <a:r>
              <a:rPr lang="en-IN" sz="3200" dirty="0" smtClean="0"/>
              <a:t>• </a:t>
            </a:r>
            <a:r>
              <a:rPr lang="en-IN" sz="3200" dirty="0"/>
              <a:t>Preservation of evidence is of second </a:t>
            </a:r>
            <a:r>
              <a:rPr lang="en-IN" sz="3200" dirty="0" smtClean="0"/>
              <a:t>priority</a:t>
            </a:r>
          </a:p>
          <a:p>
            <a:r>
              <a:rPr lang="en-IN" sz="3200" dirty="0" smtClean="0"/>
              <a:t> </a:t>
            </a:r>
            <a:r>
              <a:rPr lang="en-IN" sz="3200" dirty="0"/>
              <a:t>• Restricting unauthorized entry </a:t>
            </a:r>
            <a:endParaRPr lang="en-IN" sz="3200" dirty="0" smtClean="0"/>
          </a:p>
          <a:p>
            <a:r>
              <a:rPr lang="en-IN" sz="3200" dirty="0" smtClean="0"/>
              <a:t>• </a:t>
            </a:r>
            <a:r>
              <a:rPr lang="en-IN" sz="3200" dirty="0"/>
              <a:t>Preventing transfer, loss or contamination of evidence </a:t>
            </a:r>
            <a:endParaRPr lang="en-IN" sz="3200" dirty="0" smtClean="0"/>
          </a:p>
          <a:p>
            <a:r>
              <a:rPr lang="en-IN" sz="3200" dirty="0" smtClean="0"/>
              <a:t>• </a:t>
            </a:r>
            <a:r>
              <a:rPr lang="en-IN" sz="3200" dirty="0"/>
              <a:t>Security log, scene log </a:t>
            </a:r>
            <a:r>
              <a:rPr lang="en-IN" sz="3200" dirty="0" err="1"/>
              <a:t>etc</a:t>
            </a:r>
            <a:r>
              <a:rPr lang="en-IN" sz="3200" dirty="0"/>
              <a:t> </a:t>
            </a:r>
          </a:p>
        </p:txBody>
      </p:sp>
    </p:spTree>
    <p:extLst>
      <p:ext uri="{BB962C8B-B14F-4D97-AF65-F5344CB8AC3E}">
        <p14:creationId xmlns:p14="http://schemas.microsoft.com/office/powerpoint/2010/main" val="60579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556792"/>
            <a:ext cx="6552728" cy="2677656"/>
          </a:xfrm>
          <a:prstGeom prst="rect">
            <a:avLst/>
          </a:prstGeom>
          <a:noFill/>
        </p:spPr>
        <p:txBody>
          <a:bodyPr wrap="square" rtlCol="0">
            <a:spAutoFit/>
          </a:bodyPr>
          <a:lstStyle/>
          <a:p>
            <a:r>
              <a:rPr lang="en-IN" sz="2800" dirty="0"/>
              <a:t>Separating Witnesses </a:t>
            </a:r>
            <a:endParaRPr lang="en-IN" sz="2800" dirty="0" smtClean="0"/>
          </a:p>
          <a:p>
            <a:endParaRPr lang="en-IN" sz="2800" dirty="0" smtClean="0"/>
          </a:p>
          <a:p>
            <a:pPr marL="285750" indent="-285750">
              <a:buFont typeface="Arial" pitchFamily="34" charset="0"/>
              <a:buChar char="•"/>
            </a:pPr>
            <a:r>
              <a:rPr lang="en-IN" sz="2800" dirty="0" smtClean="0"/>
              <a:t>Witnesses </a:t>
            </a:r>
            <a:r>
              <a:rPr lang="en-IN" sz="2800" dirty="0"/>
              <a:t>should not be allowed to talk to one another</a:t>
            </a:r>
            <a:r>
              <a:rPr lang="en-IN" sz="2800" dirty="0" smtClean="0"/>
              <a:t>. </a:t>
            </a:r>
          </a:p>
          <a:p>
            <a:pPr marL="285750" indent="-285750">
              <a:buFont typeface="Arial" pitchFamily="34" charset="0"/>
              <a:buChar char="•"/>
            </a:pPr>
            <a:r>
              <a:rPr lang="en-IN" sz="2800" dirty="0" smtClean="0"/>
              <a:t>This </a:t>
            </a:r>
            <a:r>
              <a:rPr lang="en-IN" sz="2800" dirty="0"/>
              <a:t>will avoid witnesses from creating a story.</a:t>
            </a:r>
          </a:p>
        </p:txBody>
      </p:sp>
    </p:spTree>
    <p:extLst>
      <p:ext uri="{BB962C8B-B14F-4D97-AF65-F5344CB8AC3E}">
        <p14:creationId xmlns:p14="http://schemas.microsoft.com/office/powerpoint/2010/main" val="131012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268760"/>
            <a:ext cx="7632848" cy="4401205"/>
          </a:xfrm>
          <a:prstGeom prst="rect">
            <a:avLst/>
          </a:prstGeom>
          <a:noFill/>
        </p:spPr>
        <p:txBody>
          <a:bodyPr wrap="square" rtlCol="0">
            <a:spAutoFit/>
          </a:bodyPr>
          <a:lstStyle/>
          <a:p>
            <a:r>
              <a:rPr lang="en-IN" sz="2800" b="1" u="sng" dirty="0"/>
              <a:t>Scanning the </a:t>
            </a:r>
            <a:r>
              <a:rPr lang="en-IN" sz="2800" b="1" u="sng" dirty="0" smtClean="0"/>
              <a:t>Scene</a:t>
            </a:r>
          </a:p>
          <a:p>
            <a:endParaRPr lang="en-IN" sz="2800" dirty="0" smtClean="0"/>
          </a:p>
          <a:p>
            <a:r>
              <a:rPr lang="en-IN" sz="2800" dirty="0" smtClean="0"/>
              <a:t> </a:t>
            </a:r>
            <a:r>
              <a:rPr lang="en-IN" sz="2800" dirty="0"/>
              <a:t>• Determining what needs to be </a:t>
            </a:r>
            <a:r>
              <a:rPr lang="en-IN" sz="2800" dirty="0" smtClean="0"/>
              <a:t>done</a:t>
            </a:r>
          </a:p>
          <a:p>
            <a:r>
              <a:rPr lang="en-IN" sz="2800" dirty="0" smtClean="0"/>
              <a:t> </a:t>
            </a:r>
            <a:r>
              <a:rPr lang="en-IN" sz="2800" dirty="0"/>
              <a:t>• What type of scene? </a:t>
            </a:r>
            <a:endParaRPr lang="en-IN" sz="2800" dirty="0" smtClean="0"/>
          </a:p>
          <a:p>
            <a:r>
              <a:rPr lang="en-IN" sz="2800" dirty="0" smtClean="0"/>
              <a:t>• </a:t>
            </a:r>
            <a:r>
              <a:rPr lang="en-IN" sz="2800" dirty="0"/>
              <a:t>What expertise, equipment and material is required</a:t>
            </a:r>
            <a:r>
              <a:rPr lang="en-IN" sz="2800" dirty="0" smtClean="0"/>
              <a:t>?</a:t>
            </a:r>
          </a:p>
          <a:p>
            <a:r>
              <a:rPr lang="en-IN" sz="2800" dirty="0" smtClean="0"/>
              <a:t> </a:t>
            </a:r>
            <a:r>
              <a:rPr lang="en-IN" sz="2800" dirty="0"/>
              <a:t>• How to search the scene</a:t>
            </a:r>
            <a:r>
              <a:rPr lang="en-IN" sz="2800" dirty="0" smtClean="0"/>
              <a:t>?</a:t>
            </a:r>
          </a:p>
          <a:p>
            <a:r>
              <a:rPr lang="en-IN" sz="2800" dirty="0" smtClean="0"/>
              <a:t> </a:t>
            </a:r>
            <a:r>
              <a:rPr lang="en-IN" sz="2800" dirty="0"/>
              <a:t>• How should the photography be done? </a:t>
            </a:r>
            <a:endParaRPr lang="en-IN" sz="2800" dirty="0" smtClean="0"/>
          </a:p>
          <a:p>
            <a:r>
              <a:rPr lang="en-IN" sz="2800" dirty="0" smtClean="0"/>
              <a:t>• </a:t>
            </a:r>
            <a:r>
              <a:rPr lang="en-IN" sz="2800" dirty="0"/>
              <a:t>Determining whether it is a primary scene or secondary scene </a:t>
            </a:r>
            <a:endParaRPr lang="en-IN" sz="2800" dirty="0" smtClean="0"/>
          </a:p>
          <a:p>
            <a:r>
              <a:rPr lang="en-IN" sz="2800" dirty="0" smtClean="0"/>
              <a:t>• </a:t>
            </a:r>
            <a:r>
              <a:rPr lang="en-IN" sz="2800" dirty="0"/>
              <a:t>Having a Bird’s Eye View</a:t>
            </a:r>
          </a:p>
        </p:txBody>
      </p:sp>
    </p:spTree>
    <p:extLst>
      <p:ext uri="{BB962C8B-B14F-4D97-AF65-F5344CB8AC3E}">
        <p14:creationId xmlns:p14="http://schemas.microsoft.com/office/powerpoint/2010/main" val="146042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268760"/>
            <a:ext cx="7272808" cy="3970318"/>
          </a:xfrm>
          <a:prstGeom prst="rect">
            <a:avLst/>
          </a:prstGeom>
          <a:noFill/>
        </p:spPr>
        <p:txBody>
          <a:bodyPr wrap="square" rtlCol="0">
            <a:spAutoFit/>
          </a:bodyPr>
          <a:lstStyle/>
          <a:p>
            <a:r>
              <a:rPr lang="en-IN" sz="3600" b="1" u="sng" dirty="0"/>
              <a:t>Seeing the </a:t>
            </a:r>
            <a:r>
              <a:rPr lang="en-IN" sz="3600" b="1" u="sng" dirty="0" smtClean="0"/>
              <a:t>Scene</a:t>
            </a:r>
          </a:p>
          <a:p>
            <a:endParaRPr lang="en-IN" sz="3600" dirty="0" smtClean="0"/>
          </a:p>
          <a:p>
            <a:r>
              <a:rPr lang="en-IN" sz="3600" dirty="0" smtClean="0"/>
              <a:t> </a:t>
            </a:r>
            <a:r>
              <a:rPr lang="en-IN" sz="3600" dirty="0"/>
              <a:t>• Photographing the scene </a:t>
            </a:r>
            <a:endParaRPr lang="en-IN" sz="3600" dirty="0" smtClean="0"/>
          </a:p>
          <a:p>
            <a:r>
              <a:rPr lang="en-IN" sz="3600" dirty="0" smtClean="0"/>
              <a:t>• </a:t>
            </a:r>
            <a:r>
              <a:rPr lang="en-IN" sz="3600" dirty="0"/>
              <a:t>Overall photograph </a:t>
            </a:r>
            <a:endParaRPr lang="en-IN" sz="3600" dirty="0" smtClean="0"/>
          </a:p>
          <a:p>
            <a:r>
              <a:rPr lang="en-IN" sz="3600" dirty="0" smtClean="0"/>
              <a:t>• </a:t>
            </a:r>
            <a:r>
              <a:rPr lang="en-IN" sz="3600" dirty="0"/>
              <a:t>Close up photographs (with and without ruler</a:t>
            </a:r>
            <a:r>
              <a:rPr lang="en-IN" sz="3600" dirty="0" smtClean="0"/>
              <a:t>)</a:t>
            </a:r>
          </a:p>
          <a:p>
            <a:r>
              <a:rPr lang="en-IN" sz="3600" dirty="0" smtClean="0"/>
              <a:t> </a:t>
            </a:r>
            <a:r>
              <a:rPr lang="en-IN" sz="3600" dirty="0"/>
              <a:t>• Multiple angle photographs </a:t>
            </a:r>
          </a:p>
        </p:txBody>
      </p:sp>
    </p:spTree>
    <p:extLst>
      <p:ext uri="{BB962C8B-B14F-4D97-AF65-F5344CB8AC3E}">
        <p14:creationId xmlns:p14="http://schemas.microsoft.com/office/powerpoint/2010/main" val="142979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7776864" cy="5693866"/>
          </a:xfrm>
          <a:prstGeom prst="rect">
            <a:avLst/>
          </a:prstGeom>
          <a:noFill/>
        </p:spPr>
        <p:txBody>
          <a:bodyPr wrap="square" rtlCol="0">
            <a:spAutoFit/>
          </a:bodyPr>
          <a:lstStyle/>
          <a:p>
            <a:r>
              <a:rPr lang="en-IN" sz="2800" b="1" u="sng" dirty="0"/>
              <a:t>Sketching the Scene </a:t>
            </a:r>
            <a:endParaRPr lang="en-IN" sz="2800" b="1" u="sng" dirty="0" smtClean="0"/>
          </a:p>
          <a:p>
            <a:endParaRPr lang="en-IN" sz="2800" dirty="0" smtClean="0"/>
          </a:p>
          <a:p>
            <a:r>
              <a:rPr lang="en-IN" sz="2800" dirty="0" smtClean="0"/>
              <a:t>◦ </a:t>
            </a:r>
            <a:r>
              <a:rPr lang="en-IN" sz="2800" dirty="0"/>
              <a:t>Rough sketch </a:t>
            </a:r>
            <a:endParaRPr lang="en-IN" sz="2800" dirty="0" smtClean="0"/>
          </a:p>
          <a:p>
            <a:r>
              <a:rPr lang="en-IN" sz="2800" dirty="0" smtClean="0"/>
              <a:t>◦ </a:t>
            </a:r>
            <a:r>
              <a:rPr lang="en-IN" sz="2800" dirty="0"/>
              <a:t>Neat </a:t>
            </a:r>
            <a:r>
              <a:rPr lang="en-IN" sz="2800" dirty="0" smtClean="0"/>
              <a:t>sketch</a:t>
            </a:r>
          </a:p>
          <a:p>
            <a:endParaRPr lang="en-IN" sz="2800" dirty="0" smtClean="0"/>
          </a:p>
          <a:p>
            <a:r>
              <a:rPr lang="en-IN" sz="2800" dirty="0" smtClean="0"/>
              <a:t> </a:t>
            </a:r>
            <a:r>
              <a:rPr lang="en-IN" sz="2800" dirty="0"/>
              <a:t>• With Measurements </a:t>
            </a:r>
            <a:endParaRPr lang="en-IN" sz="2800" dirty="0" smtClean="0"/>
          </a:p>
          <a:p>
            <a:r>
              <a:rPr lang="en-IN" sz="2800" dirty="0" smtClean="0"/>
              <a:t>• </a:t>
            </a:r>
            <a:r>
              <a:rPr lang="en-IN" sz="2800" dirty="0"/>
              <a:t>Position of body and evidences </a:t>
            </a:r>
            <a:endParaRPr lang="en-IN" sz="2800" dirty="0" smtClean="0"/>
          </a:p>
          <a:p>
            <a:r>
              <a:rPr lang="en-IN" sz="2800" dirty="0" smtClean="0"/>
              <a:t>• </a:t>
            </a:r>
            <a:r>
              <a:rPr lang="en-IN" sz="2800" dirty="0"/>
              <a:t>All objects to be measured with two immovable landmarks </a:t>
            </a:r>
            <a:endParaRPr lang="en-IN" sz="2800" dirty="0" smtClean="0"/>
          </a:p>
          <a:p>
            <a:r>
              <a:rPr lang="en-IN" sz="2800" dirty="0" smtClean="0"/>
              <a:t>• </a:t>
            </a:r>
            <a:r>
              <a:rPr lang="en-IN" sz="2800" dirty="0"/>
              <a:t>Should be drawn to scale (1 cm : 0.5m) </a:t>
            </a:r>
            <a:endParaRPr lang="en-IN" sz="2800" dirty="0" smtClean="0"/>
          </a:p>
          <a:p>
            <a:pPr marL="457200" indent="-457200">
              <a:buFont typeface="Arial" pitchFamily="34" charset="0"/>
              <a:buChar char="•"/>
            </a:pPr>
            <a:r>
              <a:rPr lang="en-IN" sz="2800" dirty="0" smtClean="0"/>
              <a:t>North </a:t>
            </a:r>
            <a:r>
              <a:rPr lang="en-IN" sz="2800" dirty="0"/>
              <a:t>should be labelled </a:t>
            </a:r>
            <a:endParaRPr lang="en-IN" sz="2800" dirty="0" smtClean="0"/>
          </a:p>
          <a:p>
            <a:r>
              <a:rPr lang="en-IN" sz="2800" dirty="0" smtClean="0"/>
              <a:t>• </a:t>
            </a:r>
            <a:r>
              <a:rPr lang="en-IN" sz="2800" dirty="0"/>
              <a:t>Doors, windows and furniture to be included in the sketch </a:t>
            </a:r>
          </a:p>
        </p:txBody>
      </p:sp>
    </p:spTree>
    <p:extLst>
      <p:ext uri="{BB962C8B-B14F-4D97-AF65-F5344CB8AC3E}">
        <p14:creationId xmlns:p14="http://schemas.microsoft.com/office/powerpoint/2010/main" val="228780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556792"/>
            <a:ext cx="7776864" cy="3970318"/>
          </a:xfrm>
          <a:prstGeom prst="rect">
            <a:avLst/>
          </a:prstGeom>
          <a:noFill/>
        </p:spPr>
        <p:txBody>
          <a:bodyPr wrap="square" rtlCol="0">
            <a:spAutoFit/>
          </a:bodyPr>
          <a:lstStyle/>
          <a:p>
            <a:r>
              <a:rPr lang="en-IN" sz="2800" b="1" u="sng" dirty="0"/>
              <a:t>Searching the scene </a:t>
            </a:r>
            <a:endParaRPr lang="en-IN" sz="2800" b="1" u="sng" dirty="0" smtClean="0"/>
          </a:p>
          <a:p>
            <a:endParaRPr lang="en-IN" sz="2800" dirty="0"/>
          </a:p>
          <a:p>
            <a:r>
              <a:rPr lang="en-IN" sz="2800" dirty="0" smtClean="0"/>
              <a:t>Depends </a:t>
            </a:r>
            <a:r>
              <a:rPr lang="en-IN" sz="2800" dirty="0"/>
              <a:t>on 2 criteria </a:t>
            </a:r>
            <a:endParaRPr lang="en-IN" sz="2800" dirty="0" smtClean="0"/>
          </a:p>
          <a:p>
            <a:r>
              <a:rPr lang="en-IN" sz="2800" dirty="0" smtClean="0"/>
              <a:t>◦ </a:t>
            </a:r>
            <a:r>
              <a:rPr lang="en-IN" sz="2800" dirty="0"/>
              <a:t>Type of crime scene </a:t>
            </a:r>
            <a:endParaRPr lang="en-IN" sz="2800" dirty="0" smtClean="0"/>
          </a:p>
          <a:p>
            <a:r>
              <a:rPr lang="en-IN" sz="2800" dirty="0" smtClean="0"/>
              <a:t>◦ </a:t>
            </a:r>
            <a:r>
              <a:rPr lang="en-IN" sz="2800" dirty="0"/>
              <a:t>Number of investigators </a:t>
            </a:r>
            <a:endParaRPr lang="en-IN" sz="2800" dirty="0" smtClean="0"/>
          </a:p>
          <a:p>
            <a:endParaRPr lang="en-IN" sz="2800" dirty="0" smtClean="0"/>
          </a:p>
          <a:p>
            <a:r>
              <a:rPr lang="en-IN" sz="2800" dirty="0" smtClean="0"/>
              <a:t>Group </a:t>
            </a:r>
            <a:r>
              <a:rPr lang="en-IN" sz="2800" dirty="0"/>
              <a:t>of investigators follow Linear, Zone or quadrant Single investigator follow Grid, Linear or </a:t>
            </a:r>
            <a:r>
              <a:rPr lang="en-IN" sz="2800" dirty="0" smtClean="0"/>
              <a:t>spiral</a:t>
            </a:r>
            <a:endParaRPr lang="en-IN" sz="2800" dirty="0"/>
          </a:p>
        </p:txBody>
      </p:sp>
    </p:spTree>
    <p:extLst>
      <p:ext uri="{BB962C8B-B14F-4D97-AF65-F5344CB8AC3E}">
        <p14:creationId xmlns:p14="http://schemas.microsoft.com/office/powerpoint/2010/main" val="2935348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776864" cy="5262979"/>
          </a:xfrm>
          <a:prstGeom prst="rect">
            <a:avLst/>
          </a:prstGeom>
          <a:noFill/>
        </p:spPr>
        <p:txBody>
          <a:bodyPr wrap="square" rtlCol="0">
            <a:spAutoFit/>
          </a:bodyPr>
          <a:lstStyle/>
          <a:p>
            <a:r>
              <a:rPr lang="en-IN" sz="2800" b="1" u="sng" dirty="0"/>
              <a:t>Securing and Collecting </a:t>
            </a:r>
            <a:r>
              <a:rPr lang="en-IN" sz="2800" b="1" u="sng" dirty="0" smtClean="0"/>
              <a:t>Evidence</a:t>
            </a:r>
          </a:p>
          <a:p>
            <a:endParaRPr lang="en-IN" sz="2800" dirty="0" smtClean="0"/>
          </a:p>
          <a:p>
            <a:r>
              <a:rPr lang="en-IN" sz="2800" dirty="0" smtClean="0"/>
              <a:t> </a:t>
            </a:r>
            <a:r>
              <a:rPr lang="en-IN" sz="2800" dirty="0"/>
              <a:t>• Properly packaged, sealed and labelled. </a:t>
            </a:r>
            <a:endParaRPr lang="en-IN" sz="2800" dirty="0" smtClean="0"/>
          </a:p>
          <a:p>
            <a:r>
              <a:rPr lang="en-IN" sz="2800" dirty="0" smtClean="0"/>
              <a:t>• </a:t>
            </a:r>
            <a:r>
              <a:rPr lang="en-IN" sz="2800" dirty="0"/>
              <a:t>Most biological evidence should be stored in breathable </a:t>
            </a:r>
            <a:r>
              <a:rPr lang="en-IN" sz="2800" dirty="0" smtClean="0"/>
              <a:t>containers</a:t>
            </a:r>
          </a:p>
          <a:p>
            <a:r>
              <a:rPr lang="en-IN" sz="2800" dirty="0" smtClean="0"/>
              <a:t> </a:t>
            </a:r>
            <a:r>
              <a:rPr lang="en-IN" sz="2800" dirty="0"/>
              <a:t>• Liquids and arson in airtight and unbreakable containers </a:t>
            </a:r>
            <a:endParaRPr lang="en-IN" sz="2800" dirty="0" smtClean="0"/>
          </a:p>
          <a:p>
            <a:r>
              <a:rPr lang="en-IN" sz="2800" dirty="0" smtClean="0"/>
              <a:t>• </a:t>
            </a:r>
            <a:r>
              <a:rPr lang="en-IN" sz="2800" dirty="0"/>
              <a:t>Paper bindles to be used for collecting small </a:t>
            </a:r>
            <a:r>
              <a:rPr lang="en-IN" sz="2800" dirty="0" smtClean="0"/>
              <a:t>samples</a:t>
            </a:r>
          </a:p>
          <a:p>
            <a:r>
              <a:rPr lang="en-IN" sz="2800" dirty="0" smtClean="0"/>
              <a:t> </a:t>
            </a:r>
            <a:r>
              <a:rPr lang="en-IN" sz="2800" dirty="0"/>
              <a:t>• Containers and envelopes to be sealed with wax or tape and signed by the collector</a:t>
            </a:r>
            <a:r>
              <a:rPr lang="en-IN" sz="2800" dirty="0" smtClean="0"/>
              <a:t>.</a:t>
            </a:r>
          </a:p>
          <a:p>
            <a:r>
              <a:rPr lang="en-IN" sz="2800" dirty="0" smtClean="0"/>
              <a:t> </a:t>
            </a:r>
            <a:r>
              <a:rPr lang="en-IN" sz="2800" dirty="0"/>
              <a:t>• Evidence log and chain of custody to be attached with every evidence</a:t>
            </a:r>
          </a:p>
        </p:txBody>
      </p:sp>
    </p:spTree>
    <p:extLst>
      <p:ext uri="{BB962C8B-B14F-4D97-AF65-F5344CB8AC3E}">
        <p14:creationId xmlns:p14="http://schemas.microsoft.com/office/powerpoint/2010/main" val="573484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188</TotalTime>
  <Words>1131</Words>
  <Application>Microsoft Office PowerPoint</Application>
  <PresentationFormat>On-screen Show (4:3)</PresentationFormat>
  <Paragraphs>117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Garamond</vt:lpstr>
      <vt:lpstr>Tahoma</vt:lpstr>
      <vt:lpstr>Tunga</vt:lpstr>
      <vt:lpstr>BlackTie</vt:lpstr>
      <vt:lpstr>SECURING AND ISOLATING THE CRIME SCENE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vaishnavi</dc:creator>
  <cp:lastModifiedBy>HP</cp:lastModifiedBy>
  <cp:revision>14</cp:revision>
  <dcterms:created xsi:type="dcterms:W3CDTF">2022-11-12T06:59:16Z</dcterms:created>
  <dcterms:modified xsi:type="dcterms:W3CDTF">2023-07-12T01:33:35Z</dcterms:modified>
</cp:coreProperties>
</file>